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Lst>
  <p:sldSz cy="5143500" cx="9144000"/>
  <p:notesSz cx="6858000" cy="9144000"/>
  <p:embeddedFontLst>
    <p:embeddedFont>
      <p:font typeface="Raleway"/>
      <p:regular r:id="rId105"/>
      <p:bold r:id="rId106"/>
      <p:italic r:id="rId107"/>
      <p:boldItalic r:id="rId108"/>
    </p:embeddedFont>
    <p:embeddedFont>
      <p:font typeface="Heebo"/>
      <p:regular r:id="rId109"/>
      <p:bold r:id="rId110"/>
    </p:embeddedFont>
    <p:embeddedFont>
      <p:font typeface="Inter Tight"/>
      <p:regular r:id="rId111"/>
      <p:bold r:id="rId112"/>
      <p:italic r:id="rId113"/>
      <p:boldItalic r:id="rId114"/>
    </p:embeddedFont>
    <p:embeddedFont>
      <p:font typeface="PT Sans"/>
      <p:regular r:id="rId115"/>
      <p:bold r:id="rId116"/>
      <p:italic r:id="rId117"/>
      <p:boldItalic r:id="rId118"/>
    </p:embeddedFont>
    <p:embeddedFont>
      <p:font typeface="Inter Tight SemiBold"/>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Raleway-italic.fntdata"/><Relationship Id="rId106" Type="http://schemas.openxmlformats.org/officeDocument/2006/relationships/font" Target="fonts/Raleway-bold.fntdata"/><Relationship Id="rId105" Type="http://schemas.openxmlformats.org/officeDocument/2006/relationships/font" Target="fonts/Raleway-regular.fntdata"/><Relationship Id="rId104" Type="http://schemas.openxmlformats.org/officeDocument/2006/relationships/slide" Target="slides/slide100.xml"/><Relationship Id="rId109" Type="http://schemas.openxmlformats.org/officeDocument/2006/relationships/font" Target="fonts/Heebo-regular.fntdata"/><Relationship Id="rId108" Type="http://schemas.openxmlformats.org/officeDocument/2006/relationships/font" Target="fonts/Raleway-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121" Type="http://schemas.openxmlformats.org/officeDocument/2006/relationships/font" Target="fonts/InterTightSemiBold-italic.fntdata"/><Relationship Id="rId25" Type="http://schemas.openxmlformats.org/officeDocument/2006/relationships/slide" Target="slides/slide21.xml"/><Relationship Id="rId120" Type="http://schemas.openxmlformats.org/officeDocument/2006/relationships/font" Target="fonts/InterTightSemiBold-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22" Type="http://schemas.openxmlformats.org/officeDocument/2006/relationships/font" Target="fonts/InterTightSemiBold-boldItalic.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PTSans-boldItalic.fntdata"/><Relationship Id="rId117" Type="http://schemas.openxmlformats.org/officeDocument/2006/relationships/font" Target="fonts/PTSans-italic.fntdata"/><Relationship Id="rId116" Type="http://schemas.openxmlformats.org/officeDocument/2006/relationships/font" Target="fonts/PTSans-bold.fntdata"/><Relationship Id="rId115" Type="http://schemas.openxmlformats.org/officeDocument/2006/relationships/font" Target="fonts/PTSans-regular.fntdata"/><Relationship Id="rId119" Type="http://schemas.openxmlformats.org/officeDocument/2006/relationships/font" Target="fonts/InterTightSemiBold-regular.fntdata"/><Relationship Id="rId15" Type="http://schemas.openxmlformats.org/officeDocument/2006/relationships/slide" Target="slides/slide11.xml"/><Relationship Id="rId110" Type="http://schemas.openxmlformats.org/officeDocument/2006/relationships/font" Target="fonts/Heebo-bold.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InterTight-boldItalic.fntdata"/><Relationship Id="rId18" Type="http://schemas.openxmlformats.org/officeDocument/2006/relationships/slide" Target="slides/slide14.xml"/><Relationship Id="rId113" Type="http://schemas.openxmlformats.org/officeDocument/2006/relationships/font" Target="fonts/InterTight-italic.fntdata"/><Relationship Id="rId112" Type="http://schemas.openxmlformats.org/officeDocument/2006/relationships/font" Target="fonts/InterTight-bold.fntdata"/><Relationship Id="rId111" Type="http://schemas.openxmlformats.org/officeDocument/2006/relationships/font" Target="fonts/InterTight-regular.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spot.com/news/105679-nvidia-ceo-jensen-huang-envisions-247-ai-factorie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tform.openai.com/docs/guides/function-call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rilla.cs.berkeley.edu/leaderboard.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KrRD7r7y7NY"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blog/news-insights/octoverse/octoverse-2024/" TargetMode="External"/><Relationship Id="rId3" Type="http://schemas.openxmlformats.org/officeDocument/2006/relationships/hyperlink" Target="https://www.youtube.com/watch?v=b5Ho2_Si6hY"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blog/news-insights/octoverse/octoverse-2024/" TargetMode="External"/><Relationship Id="rId3" Type="http://schemas.openxmlformats.org/officeDocument/2006/relationships/hyperlink" Target="https://www.youtube.com/watch?v=b5Ho2_Si6h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blog/news-insights/octoverse/octoverse-2024/"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elicis.com/insight/the-agentic-web"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cebook.com/share/p/1AeAQcf75a/"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uqc8PWYq9Hw"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cebook.com/share/r/1FHnoCVuq3/" TargetMode="External"/><Relationship Id="rId3" Type="http://schemas.openxmlformats.org/officeDocument/2006/relationships/hyperlink" Target="https://www.facebook.com/reel/1245315079948292" TargetMode="External"/><Relationship Id="rId4" Type="http://schemas.openxmlformats.org/officeDocument/2006/relationships/hyperlink" Target="https://www.reuters.com/technology/artificial-intelligence/openai-rivals-seek-new-path-smarter-ai-current-methods-hit-limitations-2024-11-11/"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iml_58187/beyond-bigger-models-the-evolution-of-language-model-scaling-laws-d4bc974d3876"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16z.com/the-economic-case-for-generative-ai-and-foundation-models/"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KrRD7r7y7NY"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ljwts47mZSI"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xplodingtopics.com/blog/perplexity-ai-stats"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tune.com/2024/02/04/sam-altman-one-person-unicorn-silicon-valley-founder-myth/"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drum.com/news/2023/11/30/reflecting-one-year-chatgpt-how-has-the-world-been-changed"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etta.com/blog/ai-agents-stack" TargetMode="External"/><Relationship Id="rId3" Type="http://schemas.openxmlformats.org/officeDocument/2006/relationships/hyperlink" Target="https://docs.stripe.com/agents" TargetMode="External"/><Relationship Id="rId4" Type="http://schemas.openxmlformats.org/officeDocument/2006/relationships/hyperlink" Target="https://techcrunch.com/2024/08/21/skyfire-lets-ai-agents-spend-your-money/"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o4j.com/blog/what-is-knowledge-graph" TargetMode="External"/><Relationship Id="rId3" Type="http://schemas.openxmlformats.org/officeDocument/2006/relationships/hyperlink" Target="https://files.cdn.thinkific.com/file_uploads/967498/attachments/dc4/f52/87a/LangChain_Academy_-_Introduction_to_LangGraph_-_Long-Term_Memory.pdf"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langchain.dev/langgraph-platform-announce/" TargetMode="External"/><Relationship Id="rId3" Type="http://schemas.openxmlformats.org/officeDocument/2006/relationships/hyperlink" Target="https://langchain-ai.github.io/langgraph/concepts/langgraph_platform/#option-1-deploying-with-custom-server-logic"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posts/nvidia-ai_vercel-and-nvidia-ai-are-hosting-the-worlds-activity-7260344727546298368-VuCK?utm_source=share&amp;utm_medium=member_desktop"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7484C"/>
                </a:solidFill>
                <a:highlight>
                  <a:srgbClr val="FFFFFF"/>
                </a:highlight>
              </a:rPr>
              <a:t>"The Rise of Agentic AI," explores the rapid evolution of artificial intelligence, particularly generative AI. The presentation highlights the crucial role of neural networks, GPUs, and transformers in enabling AI to think, learn quickly, and communicate effectively. It then dives into the concept of "agentic AI," where AI systems can act independently, making decisions and taking actions like human beings. The presentation outlines a roadmap for developing agentic AI systems, encompassing various stages from basic chatbots to complex, self-governing organisations. Finally, it emphasises the importance of bold leadership in navigating the AI revolution and the need to embrace the "AI or die" mantra to ensure continued growth and prosperity.</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c7e316b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c7e316b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b1c01fa76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b1c01fa76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6b3460426_2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6b3460426_2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410af5be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410af5be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6b3460426_2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6b3460426_2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https://www.techspot.com/news/105679-nvidia-ceo-jensen-huang-envisions-247-ai-factories.html</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6b3460426_2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6b3460426_2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6b34604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6b34604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https://platform.openai.com/docs/guides/function-calling</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7e4ac9c4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7e4ac9c4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https://gorilla.cs.berkeley.edu/leaderboard.html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we press the cost column we see Gemini-1.5-Flash-002 (FC) is the least costly for agentic development also, its latency is also the lowest, which is important for agentic calls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410af5be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1410af5be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6b3460426_2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6b3460426_2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https://www.youtube.com/watch?v=KrRD7r7y7NY</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410af5be2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1410af5be2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410af5be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1410af5be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410af5be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410af5be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410af5be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410af5be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410af5be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410af5be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410af5be2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410af5be2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https://github.blog/news-insights/octoverse/octoverse-2024/</a:t>
            </a:r>
            <a:endParaRPr/>
          </a:p>
          <a:p>
            <a:pPr indent="0" lvl="0" marL="0" rtl="0" algn="l">
              <a:spcBef>
                <a:spcPts val="0"/>
              </a:spcBef>
              <a:spcAft>
                <a:spcPts val="0"/>
              </a:spcAft>
              <a:buNone/>
            </a:pPr>
            <a:r>
              <a:rPr lang="en" u="sng">
                <a:solidFill>
                  <a:schemeClr val="hlink"/>
                </a:solidFill>
                <a:hlinkClick r:id="rId3"/>
              </a:rPr>
              <a:t>https://www.youtube.com/watch?v=b5Ho2_Si6hY</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410af5be2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1410af5be2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https://github.blog/news-insights/octoverse/octoverse-2024/</a:t>
            </a:r>
            <a:endParaRPr/>
          </a:p>
          <a:p>
            <a:pPr indent="0" lvl="0" marL="0" rtl="0" algn="l">
              <a:spcBef>
                <a:spcPts val="0"/>
              </a:spcBef>
              <a:spcAft>
                <a:spcPts val="0"/>
              </a:spcAft>
              <a:buNone/>
            </a:pPr>
            <a:r>
              <a:rPr lang="en" u="sng">
                <a:solidFill>
                  <a:schemeClr val="hlink"/>
                </a:solidFill>
                <a:hlinkClick r:id="rId3"/>
              </a:rPr>
              <a:t>https://www.youtube.com/watch?v=b5Ho2_Si6hY</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410af5be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410af5be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https://github.blog/news-insights/octoverse/octoverse-2024/</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410af5be2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410af5be2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https://github.blog/news-insights/octoverse/octoverse-2024/</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410af5be2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1410af5be2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Native also rising with AI, it means developers are using AI based docker workloads</a:t>
            </a:r>
            <a:endParaRPr/>
          </a:p>
          <a:p>
            <a:pPr indent="0" lvl="0" marL="0" rtl="0" algn="l">
              <a:spcBef>
                <a:spcPts val="0"/>
              </a:spcBef>
              <a:spcAft>
                <a:spcPts val="0"/>
              </a:spcAft>
              <a:buClr>
                <a:schemeClr val="dk1"/>
              </a:buClr>
              <a:buSzPts val="1100"/>
              <a:buFont typeface="Arial"/>
              <a:buNone/>
            </a:pPr>
            <a:r>
              <a:rPr lang="en">
                <a:solidFill>
                  <a:schemeClr val="dk1"/>
                </a:solidFill>
              </a:rPr>
              <a:t>https://github.blog/news-insights/octoverse/octoverse-2024/</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410af5be2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410af5be2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1410af5be2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1410af5be2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a7d5267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a7d5267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https://www.felicis.com/insight/the-agentic-web</a:t>
            </a:r>
            <a:endParaRPr/>
          </a:p>
          <a:p>
            <a:pPr indent="0" lvl="0" marL="0" rtl="0" algn="l">
              <a:spcBef>
                <a:spcPts val="0"/>
              </a:spcBef>
              <a:spcAft>
                <a:spcPts val="0"/>
              </a:spcAft>
              <a:buNone/>
            </a:pPr>
            <a:r>
              <a:rPr lang="en" sz="1500">
                <a:solidFill>
                  <a:srgbClr val="333333"/>
                </a:solidFill>
                <a:highlight>
                  <a:srgbClr val="FCF7F4"/>
                </a:highlight>
              </a:rPr>
              <a:t>Recently noticed an inflection in search volume, open-source repositories, job postings, and research papers about AI Agents.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410af5be2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410af5be2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1410af5be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1410af5be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410af5be2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410af5be2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410af5be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410af5be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410af5be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410af5be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18bad283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18bad283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https://www.facebook.com/share/p/1AeAQcf75a/</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1410af5be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1410af5be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1410af5be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1410af5be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14976ee2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14976ee2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https://www.youtube.com/watch?v=JmpBqphgNhc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14976ee26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14976ee26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9b2ad3440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9b2ad3440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14976ee26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14976ee26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1410af5be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1410af5be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410af5be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410af5be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1410af5be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1410af5be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410af5be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1410af5be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31cac645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31cac645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https://www.youtube.com/watch?v=uqc8PWYq9Hw</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131cac645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131cac645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https://alltechmagazine.com/the-global-ai-race/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131cac645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131cac645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31cac645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131cac645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131cac64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131cac64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1c01fa76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1c01fa76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1410af5be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1410af5b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1410af5be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1410af5be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D0D0D"/>
                </a:solidFill>
                <a:highlight>
                  <a:srgbClr val="FFFFFF"/>
                </a:highlight>
              </a:rPr>
              <a:t>This image presents a comparison of three different approaches to interacting with a large language model (LLM): RLHF (Reinforcement Learning with Human Feedback), RLHF + CoT (Chain-of-Thought), and Inference + CoT. These approaches are used in the context of training and inference for LLMs, with the aim of improving model alignment with human expectations and responses.</a:t>
            </a:r>
            <a:endParaRPr sz="1200">
              <a:solidFill>
                <a:srgbClr val="0D0D0D"/>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rPr>
              <a:t>Here's a breakdown of each approach:</a:t>
            </a:r>
            <a:endParaRPr sz="1200">
              <a:solidFill>
                <a:srgbClr val="0D0D0D"/>
              </a:solidFill>
              <a:highlight>
                <a:srgbClr val="FFFFFF"/>
              </a:highlight>
            </a:endParaRPr>
          </a:p>
          <a:p>
            <a:pPr indent="-304800" lvl="0" marL="457200" rtl="0" algn="l">
              <a:lnSpc>
                <a:spcPct val="115000"/>
              </a:lnSpc>
              <a:spcBef>
                <a:spcPts val="600"/>
              </a:spcBef>
              <a:spcAft>
                <a:spcPts val="0"/>
              </a:spcAft>
              <a:buClr>
                <a:srgbClr val="0D0D0D"/>
              </a:buClr>
              <a:buSzPts val="1200"/>
              <a:buAutoNum type="arabicPeriod"/>
            </a:pPr>
            <a:r>
              <a:rPr lang="en" sz="1200">
                <a:solidFill>
                  <a:srgbClr val="0D0D0D"/>
                </a:solidFill>
                <a:highlight>
                  <a:srgbClr val="FFFFFF"/>
                </a:highlight>
              </a:rPr>
              <a:t>RLHF (Reinforcement Learning with Human Feedback):</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This approach starts with a prompt that is fed directly into the LLM.</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The LLM processes this prompt and generates an answer without intermediate reasoning steps or "thinking" stages.</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After generating an answer, the reward model evaluates this answer to see if it's aligned with the desired response.</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This method is direct but may lack deeper reasoning, as it generates an answer without explicitly displaying intermediate thought processes.</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Key characteristic: It uses human feedback in the training loop to improve alignment but lacks an intermediate reasoning process.</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In **Reinforcement Learning with Human Feedback (RLHF)**, human feedback is typically integrated during the training phase to guide the model in producing more aligned and high-quality responses. Here's a step-by-step explanation of how and where human feedback fits into the RLHF process:</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1. **Initial Model Output**:</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The model receives a prompt and generates an initial response. This output can be produced by a version of the model that hasn’t yet been fine-tuned with human feedback.</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2. **Human Feedback Collection**:</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Human reviewers (often called "labelers" or "annotators") evaluate the model’s response. This feedback can be provided in several ways, depending on the design of the RLHF system:</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**Scoring**: Labelers assign a score to the response based on its quality, relevance, accuracy, or alignment with human values.</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**Ranking**: If there are multiple model-generated responses to the same prompt, labelers may rank them from best to worst based on their quality.</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**Direct Edits**: In some systems, labelers may suggest edits or improvements to the response, demonstrating how the answer could be better structured or phrased.</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3. **Reward Model Training**:</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The collected human feedback is then used to train a **reward model**. This reward model is a separate model that learns to predict the "desirability" or "alignment" of responses based on the feedback data from human reviewers.</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The reward model essentially learns a scoring function that assigns higher scores to responses similar to those rated highly by human reviewers.</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4. **Reinforcement Learning (RL) Optimization**:</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With the reward model in place, the LLM is fine-tuned using **reinforcement learning**. In this stage:</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The LLM generates responses to various prompts, which the reward model scores based on its learned evaluation criteria.</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Using an algorithm like **Proximal Policy Optimization (PPO)** (a commonly used RL algorithm), the LLM’s parameters are adjusted to maximize the reward scores from the reward model. This process iteratively improves the LLM, encouraging it to produce responses that align more closely with human preferences as encoded in the reward model.</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5. **Evaluation and Iteration**:</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The RLHF process is often repeated over multiple cycles, with human reviewers periodically providing feedback on new responses to update and refine the reward model.</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 This iterative process allows the model to better align with nuanced human expectations over time.</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 Summary of Where Human Feedback is Given</a:t>
            </a:r>
            <a:endParaRPr sz="1200">
              <a:solidFill>
                <a:srgbClr val="0D0D0D"/>
              </a:solidFill>
              <a:highlight>
                <a:srgbClr val="FFFFFF"/>
              </a:highlight>
            </a:endParaRPr>
          </a:p>
          <a:p>
            <a:pPr indent="0" lvl="0" marL="457200" rtl="0" algn="l">
              <a:lnSpc>
                <a:spcPct val="115000"/>
              </a:lnSpc>
              <a:spcBef>
                <a:spcPts val="2100"/>
              </a:spcBef>
              <a:spcAft>
                <a:spcPts val="0"/>
              </a:spcAft>
              <a:buClr>
                <a:schemeClr val="dk1"/>
              </a:buClr>
              <a:buSzPts val="1100"/>
              <a:buFont typeface="Arial"/>
              <a:buNone/>
            </a:pPr>
            <a:r>
              <a:rPr lang="en" sz="1200">
                <a:solidFill>
                  <a:srgbClr val="0D0D0D"/>
                </a:solidFill>
                <a:highlight>
                  <a:srgbClr val="FFFFFF"/>
                </a:highlight>
              </a:rPr>
              <a:t>Human feedback is provided after the LLM generates an initial response. It is used to train a reward model that guides the LLM during reinforcement learning. The actual human interaction occurs during the reward model training phase, where human reviewers rate, rank, or edit the LLM’s responses to teach the model what is considered high-quality or aligned output. The reward model then automates this scoring process during RL optimization, reducing the need for continuous human intervention in later stages.</a:t>
            </a:r>
            <a:endParaRPr sz="1200">
              <a:solidFill>
                <a:srgbClr val="0D0D0D"/>
              </a:solidFill>
              <a:highlight>
                <a:srgbClr val="FFFFFF"/>
              </a:highlight>
            </a:endParaRPr>
          </a:p>
          <a:p>
            <a:pPr indent="0" lvl="0" marL="0" rtl="0" algn="l">
              <a:lnSpc>
                <a:spcPct val="115000"/>
              </a:lnSpc>
              <a:spcBef>
                <a:spcPts val="2100"/>
              </a:spcBef>
              <a:spcAft>
                <a:spcPts val="0"/>
              </a:spcAft>
              <a:buClr>
                <a:schemeClr val="dk1"/>
              </a:buClr>
              <a:buSzPts val="1100"/>
              <a:buFont typeface="Arial"/>
              <a:buNone/>
            </a:pPr>
            <a:r>
              <a:t/>
            </a:r>
            <a:endParaRPr sz="1200">
              <a:solidFill>
                <a:srgbClr val="0D0D0D"/>
              </a:solidFill>
              <a:highlight>
                <a:srgbClr val="FFFFFF"/>
              </a:highlight>
            </a:endParaRPr>
          </a:p>
          <a:p>
            <a:pPr indent="-304800" lvl="0" marL="457200" rtl="0" algn="l">
              <a:lnSpc>
                <a:spcPct val="115000"/>
              </a:lnSpc>
              <a:spcBef>
                <a:spcPts val="2100"/>
              </a:spcBef>
              <a:spcAft>
                <a:spcPts val="0"/>
              </a:spcAft>
              <a:buClr>
                <a:srgbClr val="0D0D0D"/>
              </a:buClr>
              <a:buSzPts val="1200"/>
              <a:buAutoNum type="arabicPeriod"/>
            </a:pPr>
            <a:r>
              <a:rPr lang="en" sz="1200">
                <a:solidFill>
                  <a:srgbClr val="0D0D0D"/>
                </a:solidFill>
                <a:highlight>
                  <a:srgbClr val="FFFFFF"/>
                </a:highlight>
              </a:rPr>
              <a:t>RLHF + CoT (Chain-of-Thought):</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This approach also starts with a prompt that is fed into the LLM.</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The LLM first enters a "thinking" stage, generating a first response that represents an intermediate thought or reasoning step.</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After the initial thought, the LLM proceeds with additional reasoning ("Then...") until it arrives at the final answer.</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The reward model evaluates this final answer to check if it is aligned with the intended response.</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Chain-of-Thought (CoT) reasoning allows the LLM to break down the answer into multiple stages, potentially leading to more thoughtful and aligned responses.</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Key characteristic: Incorporates intermediate steps in reasoning to improve the quality and alignment of the answer, combined with human feedback for further alignment.</a:t>
            </a:r>
            <a:endParaRPr sz="1200">
              <a:solidFill>
                <a:srgbClr val="0D0D0D"/>
              </a:solidFill>
              <a:highlight>
                <a:srgbClr val="FFFFFF"/>
              </a:highlight>
            </a:endParaRPr>
          </a:p>
          <a:p>
            <a:pPr indent="0" lvl="0" marL="0" rtl="0" algn="l">
              <a:lnSpc>
                <a:spcPct val="115000"/>
              </a:lnSpc>
              <a:spcBef>
                <a:spcPts val="2100"/>
              </a:spcBef>
              <a:spcAft>
                <a:spcPts val="0"/>
              </a:spcAft>
              <a:buClr>
                <a:schemeClr val="dk1"/>
              </a:buClr>
              <a:buSzPts val="1100"/>
              <a:buFont typeface="Arial"/>
              <a:buNone/>
            </a:pPr>
            <a:r>
              <a:t/>
            </a:r>
            <a:endParaRPr sz="1200">
              <a:solidFill>
                <a:srgbClr val="0D0D0D"/>
              </a:solidFill>
              <a:highlight>
                <a:srgbClr val="FFFFFF"/>
              </a:highlight>
            </a:endParaRPr>
          </a:p>
          <a:p>
            <a:pPr indent="-304800" lvl="0" marL="457200" rtl="0" algn="l">
              <a:lnSpc>
                <a:spcPct val="115000"/>
              </a:lnSpc>
              <a:spcBef>
                <a:spcPts val="2100"/>
              </a:spcBef>
              <a:spcAft>
                <a:spcPts val="0"/>
              </a:spcAft>
              <a:buClr>
                <a:srgbClr val="0D0D0D"/>
              </a:buClr>
              <a:buSzPts val="1200"/>
              <a:buAutoNum type="arabicPeriod"/>
            </a:pPr>
            <a:r>
              <a:rPr lang="en" sz="1200">
                <a:solidFill>
                  <a:srgbClr val="0D0D0D"/>
                </a:solidFill>
                <a:highlight>
                  <a:srgbClr val="FFFFFF"/>
                </a:highlight>
              </a:rPr>
              <a:t>Inference + CoT (Chain-of-Thought):</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Similar to the previous approach, it begins with a prompt that initiates the LLM.</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The LLM then goes through a series of intermediate steps ("Think..." and "Then...") to simulate a reasoning process before arriving at the final answer.</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Unlike RLHF, there is no reward model involved in this setup. Instead, it's used purely for inference, where the Chain-of-Thought process helps the model improve its answer quality.</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A 30-second delay is noted here, possibly indicating a typical processing time for the Chain-of-Thought reasoning to unfold and complete.</a:t>
            </a:r>
            <a:endParaRPr sz="1200">
              <a:solidFill>
                <a:srgbClr val="0D0D0D"/>
              </a:solidFill>
              <a:highlight>
                <a:srgbClr val="FFFFFF"/>
              </a:highlight>
            </a:endParaRPr>
          </a:p>
          <a:p>
            <a:pPr indent="-304800" lvl="1" marL="9144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Key characteristic: Uses CoT reasoning in the inference stage without reinforcement feedback, relying on the LLM's internal capabilities to generate a thought-out response.</a:t>
            </a:r>
            <a:endParaRPr sz="1200">
              <a:solidFill>
                <a:srgbClr val="0D0D0D"/>
              </a:solidFill>
              <a:highlight>
                <a:srgbClr val="FFFFFF"/>
              </a:highlight>
            </a:endParaRPr>
          </a:p>
          <a:p>
            <a:pPr indent="0" lvl="0" marL="0" rtl="0" algn="l">
              <a:lnSpc>
                <a:spcPct val="160000"/>
              </a:lnSpc>
              <a:spcBef>
                <a:spcPts val="2100"/>
              </a:spcBef>
              <a:spcAft>
                <a:spcPts val="0"/>
              </a:spcAft>
              <a:buClr>
                <a:schemeClr val="dk1"/>
              </a:buClr>
              <a:buSzPts val="1100"/>
              <a:buFont typeface="Arial"/>
              <a:buNone/>
            </a:pPr>
            <a:r>
              <a:rPr b="1" lang="en" sz="1650">
                <a:solidFill>
                  <a:srgbClr val="0D0D0D"/>
                </a:solidFill>
                <a:highlight>
                  <a:srgbClr val="FFFFFF"/>
                </a:highlight>
              </a:rPr>
              <a:t>Key Terms:</a:t>
            </a:r>
            <a:endParaRPr b="1" sz="1650">
              <a:solidFill>
                <a:srgbClr val="0D0D0D"/>
              </a:solidFill>
              <a:highlight>
                <a:srgbClr val="FFFFFF"/>
              </a:highlight>
            </a:endParaRPr>
          </a:p>
          <a:p>
            <a:pPr indent="-304800" lvl="0" marL="457200" rtl="0" algn="l">
              <a:lnSpc>
                <a:spcPct val="115000"/>
              </a:lnSpc>
              <a:spcBef>
                <a:spcPts val="600"/>
              </a:spcBef>
              <a:spcAft>
                <a:spcPts val="0"/>
              </a:spcAft>
              <a:buClr>
                <a:srgbClr val="0D0D0D"/>
              </a:buClr>
              <a:buSzPts val="1200"/>
              <a:buChar char="●"/>
            </a:pPr>
            <a:r>
              <a:rPr lang="en" sz="1200">
                <a:solidFill>
                  <a:srgbClr val="0D0D0D"/>
                </a:solidFill>
                <a:highlight>
                  <a:srgbClr val="FFFFFF"/>
                </a:highlight>
              </a:rPr>
              <a:t>RLHF: Reinforcement Learning with Human Feedback. A training approach where human feedback is used to guide the model's responses toward desired behaviors.</a:t>
            </a:r>
            <a:endParaRPr sz="12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Char char="●"/>
            </a:pPr>
            <a:r>
              <a:rPr lang="en" sz="1200">
                <a:solidFill>
                  <a:srgbClr val="0D0D0D"/>
                </a:solidFill>
                <a:highlight>
                  <a:srgbClr val="FFFFFF"/>
                </a:highlight>
              </a:rPr>
              <a:t>CoT: Chain-of-Thought. A reasoning process that allows the model to break down answers into intermediate steps, enhancing its reasoning capabilities and response alignment.</a:t>
            </a:r>
            <a:endParaRPr sz="1200">
              <a:solidFill>
                <a:srgbClr val="0D0D0D"/>
              </a:solidFill>
              <a:highlight>
                <a:srgbClr val="FFFFFF"/>
              </a:highlight>
            </a:endParaRPr>
          </a:p>
          <a:p>
            <a:pPr indent="0" lvl="0" marL="0" rtl="0" algn="l">
              <a:lnSpc>
                <a:spcPct val="160000"/>
              </a:lnSpc>
              <a:spcBef>
                <a:spcPts val="1500"/>
              </a:spcBef>
              <a:spcAft>
                <a:spcPts val="0"/>
              </a:spcAft>
              <a:buClr>
                <a:schemeClr val="dk1"/>
              </a:buClr>
              <a:buSzPts val="1100"/>
              <a:buFont typeface="Arial"/>
              <a:buNone/>
            </a:pPr>
            <a:r>
              <a:rPr b="1" lang="en" sz="1650">
                <a:solidFill>
                  <a:srgbClr val="0D0D0D"/>
                </a:solidFill>
                <a:highlight>
                  <a:srgbClr val="FFFFFF"/>
                </a:highlight>
              </a:rPr>
              <a:t>Overall Analysis:</a:t>
            </a:r>
            <a:endParaRPr b="1" sz="1650">
              <a:solidFill>
                <a:srgbClr val="0D0D0D"/>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200">
                <a:solidFill>
                  <a:srgbClr val="0D0D0D"/>
                </a:solidFill>
                <a:highlight>
                  <a:srgbClr val="FFFFFF"/>
                </a:highlight>
              </a:rPr>
              <a:t>Each approach builds on the previous one by adding layers of reasoning and feedback. RLHF alone provides simple feedback but might lack depth in reasoning. RLHF + CoT introduces intermediate thinking steps, likely producing more aligned and thoughtful responses. Inference + CoT uses the reasoning structure of CoT in an inference context, allowing for potentially improved answers even without reinforcement feedback.</a:t>
            </a:r>
            <a:endParaRPr sz="1200">
              <a:solidFill>
                <a:srgbClr val="0D0D0D"/>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rPr>
              <a:t>This image seems to illustrate a progression towards more structured and aligned reasoning in LLM responses.</a:t>
            </a:r>
            <a:endParaRPr sz="1200">
              <a:solidFill>
                <a:srgbClr val="0D0D0D"/>
              </a:solidFill>
              <a:highlight>
                <a:srgbClr val="FFFFFF"/>
              </a:highlight>
            </a:endParaRPr>
          </a:p>
          <a:p>
            <a:pPr indent="0" lvl="0" marL="0" rtl="0" algn="l">
              <a:spcBef>
                <a:spcPts val="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1410af5be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1410af5be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1410af5be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1410af5be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1410af5be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1410af5be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https://www.facebook.com/share/r/1FHnoCVuq3/</a:t>
            </a:r>
            <a:endParaRPr/>
          </a:p>
          <a:p>
            <a:pPr indent="0" lvl="0" marL="0" rtl="0" algn="l">
              <a:spcBef>
                <a:spcPts val="0"/>
              </a:spcBef>
              <a:spcAft>
                <a:spcPts val="0"/>
              </a:spcAft>
              <a:buNone/>
            </a:pPr>
            <a:r>
              <a:rPr lang="en" u="sng">
                <a:solidFill>
                  <a:schemeClr val="hlink"/>
                </a:solidFill>
                <a:hlinkClick r:id="rId3"/>
              </a:rPr>
              <a:t>https://www.facebook.com/reel/1245315079948292</a:t>
            </a:r>
            <a:endParaRPr/>
          </a:p>
          <a:p>
            <a:pPr indent="0" lvl="0" marL="0" rtl="0" algn="l">
              <a:spcBef>
                <a:spcPts val="0"/>
              </a:spcBef>
              <a:spcAft>
                <a:spcPts val="0"/>
              </a:spcAft>
              <a:buNone/>
            </a:pPr>
            <a:r>
              <a:rPr lang="en" u="sng">
                <a:solidFill>
                  <a:schemeClr val="hlink"/>
                </a:solidFill>
                <a:hlinkClick r:id="rId4"/>
              </a:rPr>
              <a:t>https://www.reuters.com/technology/artificial-intelligence/openai-rivals-seek-new-path-smarter-ai-current-methods-hit-limitations-2024-11-11/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410af5be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410af5be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https://medium.com/@aiml_58187/beyond-bigger-models-the-evolution-of-language-model-scaling-laws-d4bc974d3876</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31cac645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31cac645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1410af5be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1410af5be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31cac645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131cac645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410af5be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410af5be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410af5be2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410af5be2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https://a16z.com/the-economic-case-for-generative-ai-and-foundation-models/</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1410af5be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1410af5be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1410af5be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1410af5be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16b3460426_2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16b3460426_2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https://www.youtube.com/watch?v=KrRD7r7y7NY</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1410af5be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1410af5be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1410af5be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1410af5be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1410af5be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1410af5be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410af5be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410af5be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indeed refer to these new types of interfaces as </a:t>
            </a:r>
            <a:r>
              <a:rPr b="1" lang="en">
                <a:solidFill>
                  <a:schemeClr val="dk1"/>
                </a:solidFill>
              </a:rPr>
              <a:t>hybrid UIs</a:t>
            </a:r>
            <a:r>
              <a:rPr lang="en">
                <a:solidFill>
                  <a:schemeClr val="dk1"/>
                </a:solidFill>
              </a:rPr>
              <a:t>, as they combine elements of both graphical user interfaces (GUI) and conversational user interfaces (CUI). Here’s a breakdown of how they mix these elements: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Graphical User Interface (GUI) Elements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Dedicated Windows</a:t>
            </a:r>
            <a:r>
              <a:rPr lang="en">
                <a:solidFill>
                  <a:schemeClr val="dk1"/>
                </a:solidFill>
              </a:rPr>
              <a:t>: Separate spaces for viewing and editing content, such as documents or code, which enhance focus and usability.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Interactive Components</a:t>
            </a:r>
            <a:r>
              <a:rPr lang="en">
                <a:solidFill>
                  <a:schemeClr val="dk1"/>
                </a:solidFill>
              </a:rPr>
              <a:t>: Features like diagrams, flowcharts, and other visual elements that users can interact with directly.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Version Control</a:t>
            </a:r>
            <a:r>
              <a:rPr lang="en">
                <a:solidFill>
                  <a:schemeClr val="dk1"/>
                </a:solidFill>
              </a:rPr>
              <a:t>: Tools for managing different versions of content, often through dropdowns or selectors.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Shortcuts and Menus</a:t>
            </a:r>
            <a:r>
              <a:rPr lang="en">
                <a:solidFill>
                  <a:schemeClr val="dk1"/>
                </a:solidFill>
              </a:rPr>
              <a:t>: Quick access to common functions, improving efficiency and workflow.</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Conversational User Interface (CUI) Elements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Dialogue-Based Interactions</a:t>
            </a:r>
            <a:r>
              <a:rPr lang="en">
                <a:solidFill>
                  <a:schemeClr val="dk1"/>
                </a:solidFill>
              </a:rPr>
              <a:t>: Users interact with the AI through natural language, making the interface more intuitive and user-friendly.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Real-Time Feedback</a:t>
            </a:r>
            <a:r>
              <a:rPr lang="en">
                <a:solidFill>
                  <a:schemeClr val="dk1"/>
                </a:solidFill>
              </a:rPr>
              <a:t>: Immediate responses and suggestions from the AI, facilitating a more dynamic and engaging experience.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Contextual Understanding</a:t>
            </a:r>
            <a:r>
              <a:rPr lang="en">
                <a:solidFill>
                  <a:schemeClr val="dk1"/>
                </a:solidFill>
              </a:rPr>
              <a:t>: The AI uses the conversation context to provide relevant and tailored assistance.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blending these elements, hybrid UIs aim to provide a more integrated and seamless user experience, leveraging the strengths of both graphical and conversational interfaces to enhance productivity and engagement.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1410af5be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1410af5be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1410af5be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1410af5be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solidFill>
                  <a:schemeClr val="hlink"/>
                </a:solidFill>
                <a:hlinkClick r:id="rId2"/>
              </a:rPr>
              <a:t>https://www.youtube.com/watch?v=ljwts47mZSI</a:t>
            </a:r>
            <a:endParaRPr/>
          </a:p>
          <a:p>
            <a:pPr indent="0" lvl="0" marL="0" rtl="0" algn="l">
              <a:spcBef>
                <a:spcPts val="0"/>
              </a:spcBef>
              <a:spcAft>
                <a:spcPts val="0"/>
              </a:spcAft>
              <a:buNone/>
            </a:pPr>
            <a:r>
              <a:rPr lang="en"/>
              <a:t>Give this demo</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1c01fa76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b1c01fa76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410af5be2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410af5be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significant portion of Perplexity AI's user base is in India. As of the latest data, </a:t>
            </a:r>
            <a:r>
              <a:rPr b="1" lang="en">
                <a:solidFill>
                  <a:schemeClr val="dk1"/>
                </a:solidFill>
              </a:rPr>
              <a:t>approximately 22.16% of Perplexity AI's users are based in India</a:t>
            </a:r>
            <a:r>
              <a:rPr lang="en">
                <a:solidFill>
                  <a:schemeClr val="dk1"/>
                </a:solidFill>
              </a:rPr>
              <a:t>, making it one of the top countries for the platform. Indonesia also has a substantial user base, with around 24.78% of users</a:t>
            </a:r>
            <a:endParaRPr>
              <a:solidFill>
                <a:schemeClr val="dk1"/>
              </a:solidFill>
            </a:endParaRPr>
          </a:p>
          <a:p>
            <a:pPr indent="0" lvl="0" marL="0" rtl="0" algn="l">
              <a:spcBef>
                <a:spcPts val="0"/>
              </a:spcBef>
              <a:spcAft>
                <a:spcPts val="0"/>
              </a:spcAft>
              <a:buNone/>
            </a:pPr>
            <a:r>
              <a:rPr lang="en" u="sng">
                <a:solidFill>
                  <a:schemeClr val="hlink"/>
                </a:solidFill>
                <a:hlinkClick r:id="rId2"/>
              </a:rPr>
              <a:t>https://explodingtopics.com/blog/perplexity-ai-stats</a:t>
            </a:r>
            <a:r>
              <a:rPr lang="en">
                <a:solidFill>
                  <a:schemeClr val="dk1"/>
                </a:solidFill>
              </a:rPr>
              <a:t> </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b1c01fa76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b1c01fa76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b1c01fa76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b1c01fa76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1410af5be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1410af5be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https://fortune.com/2024/02/04/sam-altman-one-person-unicorn-silicon-valley-founder-myth/</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410af5be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1410af5be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1410af5be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1410af5be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1410af5be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1410af5be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b1c01fa76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b1c01fa76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410af5be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1410af5be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https://www.thedrum.com/news/2023/11/30/reflecting-one-year-chatgpt-how-has-the-world-been-changed</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1410af5be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1410af5be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b459fa4fc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b459fa4fc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c7e316bd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c7e316bd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16b346042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16b346042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https://www.letta.com/blog/ai-agents-stack</a:t>
            </a:r>
            <a:endParaRPr/>
          </a:p>
          <a:p>
            <a:pPr indent="0" lvl="0" marL="0" rtl="0" algn="l">
              <a:spcBef>
                <a:spcPts val="0"/>
              </a:spcBef>
              <a:spcAft>
                <a:spcPts val="0"/>
              </a:spcAft>
              <a:buNone/>
            </a:pPr>
            <a:r>
              <a:rPr lang="en" u="sng">
                <a:solidFill>
                  <a:schemeClr val="hlink"/>
                </a:solidFill>
                <a:hlinkClick r:id="rId3"/>
              </a:rPr>
              <a:t>https://docs.stripe.com/agents</a:t>
            </a:r>
            <a:endParaRPr/>
          </a:p>
          <a:p>
            <a:pPr indent="0" lvl="0" marL="0" rtl="0" algn="l">
              <a:spcBef>
                <a:spcPts val="0"/>
              </a:spcBef>
              <a:spcAft>
                <a:spcPts val="0"/>
              </a:spcAft>
              <a:buNone/>
            </a:pPr>
            <a:r>
              <a:rPr lang="en" u="sng">
                <a:solidFill>
                  <a:schemeClr val="hlink"/>
                </a:solidFill>
                <a:hlinkClick r:id="rId4"/>
              </a:rPr>
              <a:t>https://techcrunch.com/2024/08/21/skyfire-lets-ai-agents-spend-your-money/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16b3460426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16b3460426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bb7cb25ed6_1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bb7cb25ed6_1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131cac645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131cac645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13dede82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13dede82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14a885e9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14a885e9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https://neo4j.com/blog/what-is-knowledge-graph</a:t>
            </a:r>
            <a:endParaRPr>
              <a:solidFill>
                <a:schemeClr val="dk1"/>
              </a:solidFill>
            </a:endParaRPr>
          </a:p>
          <a:p>
            <a:pPr indent="0" lvl="0" marL="0" rtl="0" algn="l">
              <a:spcBef>
                <a:spcPts val="0"/>
              </a:spcBef>
              <a:spcAft>
                <a:spcPts val="0"/>
              </a:spcAft>
              <a:buNone/>
            </a:pPr>
            <a:r>
              <a:rPr lang="en" u="sng">
                <a:solidFill>
                  <a:schemeClr val="hlink"/>
                </a:solidFill>
                <a:hlinkClick r:id="rId3"/>
              </a:rPr>
              <a:t>https://files.cdn.thinkific.com/file_uploads/967498/attachments/dc4/f52/87a/LangChain_Academy_-_Introduction_to_LangGraph_-_Long-Term_Memory.pdf</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14a885e986_4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14a885e986_4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Langchain gives a complete set of interoperable building blocks to Build end-to-end applications with an extensive library of components.  Future-proof your application by incorporating vendor optionality into your LLM infrastructure design.</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14a885e986_4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14a885e986_4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14a885e986_4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14a885e986_4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LangGraph Platform allows you to focus on agent logic rather than server infrastructure. It provides Streaming Support, Background Runs, Support for long runs, Handling Burstiness, Double Texting, Checkpointers, Memory Management and Human-in-the-loop Support.</a:t>
            </a:r>
            <a:br>
              <a:rPr lang="en"/>
            </a:br>
            <a:r>
              <a:rPr lang="en" u="sng">
                <a:solidFill>
                  <a:schemeClr val="hlink"/>
                </a:solidFill>
                <a:hlinkClick r:id="rId2"/>
              </a:rPr>
              <a:t>https://blog.langchain.dev/langgraph-platform-announce/</a:t>
            </a:r>
            <a:br>
              <a:rPr lang="en"/>
            </a:br>
            <a:br>
              <a:rPr lang="en"/>
            </a:br>
            <a:r>
              <a:rPr lang="en" u="sng">
                <a:solidFill>
                  <a:schemeClr val="hlink"/>
                </a:solidFill>
                <a:hlinkClick r:id="rId3"/>
              </a:rPr>
              <a:t>https://langchain-ai.github.io/langgraph/concepts/langgraph_platform/#option-1-deploying-with-custom-server-logic</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13dede829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13dede829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Developers are not being replaced but the pace of development has indeed increased at lot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https://www.linkedin.com/posts/nvidia-ai_vercel-and-nvidia-ai-are-hosting-the-worlds-activity-7260344727546298368-VuCK?utm_source=share&amp;utm_medium=member_desktop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c7e316b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c7e316b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1410af5be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1410af5be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1410af5be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1410af5be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1410af5be2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1410af5be2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1410af5be2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1410af5be2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700">
                <a:solidFill>
                  <a:srgbClr val="131314"/>
                </a:solidFill>
                <a:highlight>
                  <a:srgbClr val="FFFFFF"/>
                </a:highlight>
              </a:rPr>
              <a:t>Quiz Answer Key</a:t>
            </a:r>
            <a:endParaRPr b="1" sz="170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1. Neural networks act as the 'brain' of AI, enabling it to think and learn.</a:t>
            </a:r>
            <a:r>
              <a:rPr lang="en" sz="1050">
                <a:solidFill>
                  <a:srgbClr val="131314"/>
                </a:solidFill>
                <a:highlight>
                  <a:srgbClr val="FFFFFF"/>
                </a:highlight>
              </a:rPr>
              <a:t> They consist of interconnected nodes that process information similarly to neurons in the human brain. This structure allows AI to recognise patterns, understand language, and make decisions.</a:t>
            </a:r>
            <a:endParaRPr sz="105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2. GPUs are crucial for AI processing as they provide the computational power necessary for handling complex tasks quickly.</a:t>
            </a:r>
            <a:r>
              <a:rPr lang="en" sz="1050">
                <a:solidFill>
                  <a:srgbClr val="131314"/>
                </a:solidFill>
                <a:highlight>
                  <a:srgbClr val="FFFFFF"/>
                </a:highlight>
              </a:rPr>
              <a:t> Unlike CPUs, which process information sequentially, GPUs can perform many calculations simultaneously (parallel processing), making them significantly faster for AI applications.</a:t>
            </a:r>
            <a:endParaRPr sz="105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3. Transformers are specialised algorithms that enhance AI's language processing capabilities.</a:t>
            </a:r>
            <a:r>
              <a:rPr lang="en" sz="1050">
                <a:solidFill>
                  <a:srgbClr val="131314"/>
                </a:solidFill>
                <a:highlight>
                  <a:srgbClr val="FFFFFF"/>
                </a:highlight>
              </a:rPr>
              <a:t> They enable AI to analyse large chunks of text simultaneously, understanding the relationships between words and their context. This leads to more accurate and human-like text generation.</a:t>
            </a:r>
            <a:endParaRPr sz="105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4. The two main steps are training and inference.</a:t>
            </a:r>
            <a:r>
              <a:rPr lang="en" sz="1050">
                <a:solidFill>
                  <a:srgbClr val="131314"/>
                </a:solidFill>
                <a:highlight>
                  <a:srgbClr val="FFFFFF"/>
                </a:highlight>
              </a:rPr>
              <a:t> Training involves feeding massive datasets to the AI model to teach it language patterns and concepts. Inference is the stage where the trained model is used to generate responses to prompts, questions, or commands.</a:t>
            </a:r>
            <a:endParaRPr sz="105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5. The 'AI or Die' mantra highlights the critical importance of AI adoption for survival in the modern world.</a:t>
            </a:r>
            <a:r>
              <a:rPr lang="en" sz="1050">
                <a:solidFill>
                  <a:srgbClr val="131314"/>
                </a:solidFill>
                <a:highlight>
                  <a:srgbClr val="FFFFFF"/>
                </a:highlight>
              </a:rPr>
              <a:t> It suggests that businesses and nations that fail to invest in and utilise AI risk falling behind and becoming irrelevant in the global landscape.</a:t>
            </a:r>
            <a:endParaRPr sz="105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6. Frontier LLMs are AI models trained on vast datasets to understand and generate human-like text.</a:t>
            </a:r>
            <a:r>
              <a:rPr lang="en" sz="1050">
                <a:solidFill>
                  <a:srgbClr val="131314"/>
                </a:solidFill>
                <a:highlight>
                  <a:srgbClr val="FFFFFF"/>
                </a:highlight>
              </a:rPr>
              <a:t> The OpenAI o1 model is a specific example of a powerful LLM capable of performing complex tasks and providing contextually relevant responses.</a:t>
            </a:r>
            <a:endParaRPr sz="105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7. Agentic AI refers to AI systems capable of independent decision-making and action-taking.</a:t>
            </a:r>
            <a:r>
              <a:rPr lang="en" sz="1050">
                <a:solidFill>
                  <a:srgbClr val="131314"/>
                </a:solidFill>
                <a:highlight>
                  <a:srgbClr val="FFFFFF"/>
                </a:highlight>
              </a:rPr>
              <a:t> Software agents operate within digital environments, while physical agents interact with the physical world, such as robots and autonomous vehicles.</a:t>
            </a:r>
            <a:endParaRPr sz="105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8. Hybrid UI combines conversational and graphical user interface elements to enhance user interaction with AI.</a:t>
            </a:r>
            <a:r>
              <a:rPr lang="en" sz="1050">
                <a:solidFill>
                  <a:srgbClr val="131314"/>
                </a:solidFill>
                <a:highlight>
                  <a:srgbClr val="FFFFFF"/>
                </a:highlight>
              </a:rPr>
              <a:t> This approach integrates elements like chat windows, interactive components, and visualisations to provide a more intuitive and efficient user experience.</a:t>
            </a:r>
            <a:endParaRPr sz="105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9. An API is a set of rules that enables different software applications to communicate and exchange data.</a:t>
            </a:r>
            <a:r>
              <a:rPr lang="en" sz="1050">
                <a:solidFill>
                  <a:srgbClr val="131314"/>
                </a:solidFill>
                <a:highlight>
                  <a:srgbClr val="FFFFFF"/>
                </a:highlight>
              </a:rPr>
              <a:t> It acts as an intermediary, similar to a restaurant menu, allowing developers to access functionalities of other applications without needing to understand their internal code.</a:t>
            </a:r>
            <a:endParaRPr sz="1050">
              <a:solidFill>
                <a:srgbClr val="131314"/>
              </a:solidFill>
              <a:highlight>
                <a:srgbClr val="FFFFFF"/>
              </a:highlight>
            </a:endParaRPr>
          </a:p>
          <a:p>
            <a:pPr indent="-228600" lvl="0" marL="457200" rtl="0" algn="l">
              <a:lnSpc>
                <a:spcPct val="115000"/>
              </a:lnSpc>
              <a:spcBef>
                <a:spcPts val="0"/>
              </a:spcBef>
              <a:spcAft>
                <a:spcPts val="0"/>
              </a:spcAft>
              <a:buClr>
                <a:srgbClr val="131314"/>
              </a:buClr>
              <a:buSzPts val="1050"/>
              <a:buNone/>
            </a:pPr>
            <a:r>
              <a:rPr b="1" lang="en" sz="1050">
                <a:solidFill>
                  <a:srgbClr val="131314"/>
                </a:solidFill>
                <a:highlight>
                  <a:srgbClr val="FFFFFF"/>
                </a:highlight>
              </a:rPr>
              <a:t>10. The API-AI-Cloud nexus refers to the synergy between APIs, AI, and cloud computing in developing generative AI applications.</a:t>
            </a:r>
            <a:r>
              <a:rPr lang="en" sz="1050">
                <a:solidFill>
                  <a:srgbClr val="131314"/>
                </a:solidFill>
                <a:highlight>
                  <a:srgbClr val="FFFFFF"/>
                </a:highlight>
              </a:rPr>
              <a:t> This combination leverages the power of AI models, the accessibility of APIs, and the scalability of cloud infrastructure to create sophisticated and efficient AI-powered solutions.</a:t>
            </a:r>
            <a:endParaRPr sz="1050">
              <a:solidFill>
                <a:srgbClr val="131314"/>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1410af5be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1410af5be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1410af5be2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1410af5be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1410af5be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1410af5be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1410af5be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1410af5be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1410af5be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1410af5be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1410af5be2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1410af5be2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708191" y="-2032261"/>
            <a:ext cx="7315926" cy="10949501"/>
            <a:chOff x="-1708191" y="-2032261"/>
            <a:chExt cx="7315926" cy="10949501"/>
          </a:xfrm>
        </p:grpSpPr>
        <p:pic>
          <p:nvPicPr>
            <p:cNvPr id="10" name="Google Shape;10;p2"/>
            <p:cNvPicPr preferRelativeResize="0"/>
            <p:nvPr/>
          </p:nvPicPr>
          <p:blipFill>
            <a:blip r:embed="rId2">
              <a:alphaModFix/>
            </a:blip>
            <a:stretch>
              <a:fillRect/>
            </a:stretch>
          </p:blipFill>
          <p:spPr>
            <a:xfrm>
              <a:off x="-1708191" y="-2032261"/>
              <a:ext cx="5457352" cy="5143501"/>
            </a:xfrm>
            <a:prstGeom prst="rect">
              <a:avLst/>
            </a:prstGeom>
            <a:noFill/>
            <a:ln>
              <a:noFill/>
            </a:ln>
          </p:spPr>
        </p:pic>
        <p:pic>
          <p:nvPicPr>
            <p:cNvPr id="11" name="Google Shape;11;p2"/>
            <p:cNvPicPr preferRelativeResize="0"/>
            <p:nvPr/>
          </p:nvPicPr>
          <p:blipFill>
            <a:blip r:embed="rId3">
              <a:alphaModFix/>
            </a:blip>
            <a:stretch>
              <a:fillRect/>
            </a:stretch>
          </p:blipFill>
          <p:spPr>
            <a:xfrm>
              <a:off x="2039584" y="3773739"/>
              <a:ext cx="3568151" cy="5143501"/>
            </a:xfrm>
            <a:prstGeom prst="rect">
              <a:avLst/>
            </a:prstGeom>
            <a:noFill/>
            <a:ln>
              <a:noFill/>
            </a:ln>
          </p:spPr>
        </p:pic>
      </p:grpSp>
      <p:sp>
        <p:nvSpPr>
          <p:cNvPr id="12" name="Google Shape;12;p2"/>
          <p:cNvSpPr txBox="1"/>
          <p:nvPr>
            <p:ph type="ctrTitle"/>
          </p:nvPr>
        </p:nvSpPr>
        <p:spPr>
          <a:xfrm>
            <a:off x="713225" y="1137400"/>
            <a:ext cx="4511100" cy="1479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713225" y="3355950"/>
            <a:ext cx="1819500" cy="622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grpSp>
        <p:nvGrpSpPr>
          <p:cNvPr id="78" name="Google Shape;78;p11"/>
          <p:cNvGrpSpPr/>
          <p:nvPr/>
        </p:nvGrpSpPr>
        <p:grpSpPr>
          <a:xfrm>
            <a:off x="-1942266" y="-1102611"/>
            <a:ext cx="14960126" cy="5409451"/>
            <a:chOff x="-1942266" y="-1102611"/>
            <a:chExt cx="14960126" cy="5409451"/>
          </a:xfrm>
        </p:grpSpPr>
        <p:pic>
          <p:nvPicPr>
            <p:cNvPr id="79" name="Google Shape;79;p11"/>
            <p:cNvPicPr preferRelativeResize="0"/>
            <p:nvPr/>
          </p:nvPicPr>
          <p:blipFill>
            <a:blip r:embed="rId2">
              <a:alphaModFix/>
            </a:blip>
            <a:stretch>
              <a:fillRect/>
            </a:stretch>
          </p:blipFill>
          <p:spPr>
            <a:xfrm flipH="1">
              <a:off x="-1942266" y="-1102611"/>
              <a:ext cx="3568151" cy="5143501"/>
            </a:xfrm>
            <a:prstGeom prst="rect">
              <a:avLst/>
            </a:prstGeom>
            <a:noFill/>
            <a:ln>
              <a:noFill/>
            </a:ln>
          </p:spPr>
        </p:pic>
        <p:pic>
          <p:nvPicPr>
            <p:cNvPr id="80" name="Google Shape;80;p11"/>
            <p:cNvPicPr preferRelativeResize="0"/>
            <p:nvPr/>
          </p:nvPicPr>
          <p:blipFill>
            <a:blip r:embed="rId3">
              <a:alphaModFix/>
            </a:blip>
            <a:stretch>
              <a:fillRect/>
            </a:stretch>
          </p:blipFill>
          <p:spPr>
            <a:xfrm>
              <a:off x="7560509" y="-836661"/>
              <a:ext cx="5457352" cy="5143501"/>
            </a:xfrm>
            <a:prstGeom prst="rect">
              <a:avLst/>
            </a:prstGeom>
            <a:noFill/>
            <a:ln>
              <a:noFill/>
            </a:ln>
          </p:spPr>
        </p:pic>
      </p:grpSp>
      <p:sp>
        <p:nvSpPr>
          <p:cNvPr id="81" name="Google Shape;81;p11"/>
          <p:cNvSpPr txBox="1"/>
          <p:nvPr>
            <p:ph hasCustomPrompt="1" type="title"/>
          </p:nvPr>
        </p:nvSpPr>
        <p:spPr>
          <a:xfrm>
            <a:off x="2028300" y="689825"/>
            <a:ext cx="5087400" cy="1101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p:nvPr>
            <p:ph idx="1" type="subTitle"/>
          </p:nvPr>
        </p:nvSpPr>
        <p:spPr>
          <a:xfrm>
            <a:off x="2028300" y="1695650"/>
            <a:ext cx="5087400" cy="3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3"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4" name="Shape 84"/>
        <p:cNvGrpSpPr/>
        <p:nvPr/>
      </p:nvGrpSpPr>
      <p:grpSpPr>
        <a:xfrm>
          <a:off x="0" y="0"/>
          <a:ext cx="0" cy="0"/>
          <a:chOff x="0" y="0"/>
          <a:chExt cx="0" cy="0"/>
        </a:xfrm>
      </p:grpSpPr>
      <p:grpSp>
        <p:nvGrpSpPr>
          <p:cNvPr id="85" name="Google Shape;85;p13"/>
          <p:cNvGrpSpPr/>
          <p:nvPr/>
        </p:nvGrpSpPr>
        <p:grpSpPr>
          <a:xfrm>
            <a:off x="-2046004" y="-463298"/>
            <a:ext cx="12850165" cy="8884912"/>
            <a:chOff x="-2046004" y="-463298"/>
            <a:chExt cx="12850165" cy="8884912"/>
          </a:xfrm>
        </p:grpSpPr>
        <p:pic>
          <p:nvPicPr>
            <p:cNvPr id="86" name="Google Shape;86;p13"/>
            <p:cNvPicPr preferRelativeResize="0"/>
            <p:nvPr/>
          </p:nvPicPr>
          <p:blipFill>
            <a:blip r:embed="rId2">
              <a:alphaModFix/>
            </a:blip>
            <a:stretch>
              <a:fillRect/>
            </a:stretch>
          </p:blipFill>
          <p:spPr>
            <a:xfrm rot="-1226151">
              <a:off x="-1405874" y="3374612"/>
              <a:ext cx="4283692" cy="4438841"/>
            </a:xfrm>
            <a:prstGeom prst="rect">
              <a:avLst/>
            </a:prstGeom>
            <a:noFill/>
            <a:ln>
              <a:noFill/>
            </a:ln>
          </p:spPr>
        </p:pic>
        <p:pic>
          <p:nvPicPr>
            <p:cNvPr id="87" name="Google Shape;87;p13"/>
            <p:cNvPicPr preferRelativeResize="0"/>
            <p:nvPr/>
          </p:nvPicPr>
          <p:blipFill>
            <a:blip r:embed="rId3">
              <a:alphaModFix/>
            </a:blip>
            <a:stretch>
              <a:fillRect/>
            </a:stretch>
          </p:blipFill>
          <p:spPr>
            <a:xfrm rot="-5400000">
              <a:off x="7051873" y="-1549712"/>
              <a:ext cx="2665873" cy="4838703"/>
            </a:xfrm>
            <a:prstGeom prst="rect">
              <a:avLst/>
            </a:prstGeom>
            <a:noFill/>
            <a:ln>
              <a:noFill/>
            </a:ln>
          </p:spPr>
        </p:pic>
      </p:grpSp>
      <p:grpSp>
        <p:nvGrpSpPr>
          <p:cNvPr id="88" name="Google Shape;88;p13"/>
          <p:cNvGrpSpPr/>
          <p:nvPr/>
        </p:nvGrpSpPr>
        <p:grpSpPr>
          <a:xfrm>
            <a:off x="-1674791" y="-2620111"/>
            <a:ext cx="12834252" cy="11559026"/>
            <a:chOff x="-1674791" y="-2620111"/>
            <a:chExt cx="12834252" cy="11559026"/>
          </a:xfrm>
        </p:grpSpPr>
        <p:pic>
          <p:nvPicPr>
            <p:cNvPr id="89" name="Google Shape;89;p13"/>
            <p:cNvPicPr preferRelativeResize="0"/>
            <p:nvPr/>
          </p:nvPicPr>
          <p:blipFill>
            <a:blip r:embed="rId4">
              <a:alphaModFix/>
            </a:blip>
            <a:stretch>
              <a:fillRect/>
            </a:stretch>
          </p:blipFill>
          <p:spPr>
            <a:xfrm>
              <a:off x="5702109" y="3795414"/>
              <a:ext cx="5457352" cy="5143501"/>
            </a:xfrm>
            <a:prstGeom prst="rect">
              <a:avLst/>
            </a:prstGeom>
            <a:noFill/>
            <a:ln>
              <a:noFill/>
            </a:ln>
          </p:spPr>
        </p:pic>
        <p:pic>
          <p:nvPicPr>
            <p:cNvPr id="90" name="Google Shape;90;p13"/>
            <p:cNvPicPr preferRelativeResize="0"/>
            <p:nvPr/>
          </p:nvPicPr>
          <p:blipFill>
            <a:blip r:embed="rId4">
              <a:alphaModFix/>
            </a:blip>
            <a:stretch>
              <a:fillRect/>
            </a:stretch>
          </p:blipFill>
          <p:spPr>
            <a:xfrm>
              <a:off x="-1674791" y="-2620111"/>
              <a:ext cx="5457352" cy="5143501"/>
            </a:xfrm>
            <a:prstGeom prst="rect">
              <a:avLst/>
            </a:prstGeom>
            <a:noFill/>
            <a:ln>
              <a:noFill/>
            </a:ln>
          </p:spPr>
        </p:pic>
      </p:grpSp>
      <p:sp>
        <p:nvSpPr>
          <p:cNvPr id="91" name="Google Shape;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 name="Google Shape;92;p13"/>
          <p:cNvSpPr txBox="1"/>
          <p:nvPr>
            <p:ph hasCustomPrompt="1" idx="2" type="title"/>
          </p:nvPr>
        </p:nvSpPr>
        <p:spPr>
          <a:xfrm>
            <a:off x="720000" y="2055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3" type="title"/>
          </p:nvPr>
        </p:nvSpPr>
        <p:spPr>
          <a:xfrm>
            <a:off x="720000" y="32600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4" type="title"/>
          </p:nvPr>
        </p:nvSpPr>
        <p:spPr>
          <a:xfrm>
            <a:off x="3306000" y="2055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5" type="title"/>
          </p:nvPr>
        </p:nvSpPr>
        <p:spPr>
          <a:xfrm>
            <a:off x="3306000" y="32600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6" type="title"/>
          </p:nvPr>
        </p:nvSpPr>
        <p:spPr>
          <a:xfrm>
            <a:off x="5892000" y="2055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7" type="title"/>
          </p:nvPr>
        </p:nvSpPr>
        <p:spPr>
          <a:xfrm>
            <a:off x="5892000" y="32600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idx="1" type="subTitle"/>
          </p:nvPr>
        </p:nvSpPr>
        <p:spPr>
          <a:xfrm>
            <a:off x="720000" y="2502700"/>
            <a:ext cx="2532000" cy="4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3"/>
          <p:cNvSpPr txBox="1"/>
          <p:nvPr>
            <p:ph idx="8" type="subTitle"/>
          </p:nvPr>
        </p:nvSpPr>
        <p:spPr>
          <a:xfrm>
            <a:off x="3306000" y="2502700"/>
            <a:ext cx="2532000" cy="4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 name="Google Shape;100;p13"/>
          <p:cNvSpPr txBox="1"/>
          <p:nvPr>
            <p:ph idx="9" type="subTitle"/>
          </p:nvPr>
        </p:nvSpPr>
        <p:spPr>
          <a:xfrm>
            <a:off x="5892000" y="2502700"/>
            <a:ext cx="2532000" cy="4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1" name="Google Shape;101;p13"/>
          <p:cNvSpPr txBox="1"/>
          <p:nvPr>
            <p:ph idx="13" type="subTitle"/>
          </p:nvPr>
        </p:nvSpPr>
        <p:spPr>
          <a:xfrm>
            <a:off x="720000" y="3707625"/>
            <a:ext cx="2532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3"/>
          <p:cNvSpPr txBox="1"/>
          <p:nvPr>
            <p:ph idx="14" type="subTitle"/>
          </p:nvPr>
        </p:nvSpPr>
        <p:spPr>
          <a:xfrm>
            <a:off x="3306000" y="3707625"/>
            <a:ext cx="2532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3"/>
          <p:cNvSpPr txBox="1"/>
          <p:nvPr>
            <p:ph idx="15" type="subTitle"/>
          </p:nvPr>
        </p:nvSpPr>
        <p:spPr>
          <a:xfrm>
            <a:off x="5892000" y="3707625"/>
            <a:ext cx="2532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04" name="Shape 104"/>
        <p:cNvGrpSpPr/>
        <p:nvPr/>
      </p:nvGrpSpPr>
      <p:grpSpPr>
        <a:xfrm>
          <a:off x="0" y="0"/>
          <a:ext cx="0" cy="0"/>
          <a:chOff x="0" y="0"/>
          <a:chExt cx="0" cy="0"/>
        </a:xfrm>
      </p:grpSpPr>
      <p:sp>
        <p:nvSpPr>
          <p:cNvPr id="105" name="Google Shape;105;p14"/>
          <p:cNvSpPr txBox="1"/>
          <p:nvPr>
            <p:ph type="title"/>
          </p:nvPr>
        </p:nvSpPr>
        <p:spPr>
          <a:xfrm>
            <a:off x="1311035" y="1131361"/>
            <a:ext cx="32055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4"/>
          <p:cNvSpPr txBox="1"/>
          <p:nvPr>
            <p:ph idx="1" type="subTitle"/>
          </p:nvPr>
        </p:nvSpPr>
        <p:spPr>
          <a:xfrm>
            <a:off x="863275" y="2263250"/>
            <a:ext cx="4902000" cy="16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grpSp>
        <p:nvGrpSpPr>
          <p:cNvPr id="107" name="Google Shape;107;p14"/>
          <p:cNvGrpSpPr/>
          <p:nvPr/>
        </p:nvGrpSpPr>
        <p:grpSpPr>
          <a:xfrm>
            <a:off x="-2445725" y="-311661"/>
            <a:ext cx="5131526" cy="8064530"/>
            <a:chOff x="-2329975" y="-710986"/>
            <a:chExt cx="5131526" cy="8064530"/>
          </a:xfrm>
        </p:grpSpPr>
        <p:pic>
          <p:nvPicPr>
            <p:cNvPr id="108" name="Google Shape;108;p14"/>
            <p:cNvPicPr preferRelativeResize="0"/>
            <p:nvPr/>
          </p:nvPicPr>
          <p:blipFill>
            <a:blip r:embed="rId2">
              <a:alphaModFix/>
            </a:blip>
            <a:stretch>
              <a:fillRect/>
            </a:stretch>
          </p:blipFill>
          <p:spPr>
            <a:xfrm>
              <a:off x="-2329975" y="2638217"/>
              <a:ext cx="5131526" cy="4715327"/>
            </a:xfrm>
            <a:prstGeom prst="rect">
              <a:avLst/>
            </a:prstGeom>
            <a:noFill/>
            <a:ln>
              <a:noFill/>
            </a:ln>
          </p:spPr>
        </p:pic>
        <p:pic>
          <p:nvPicPr>
            <p:cNvPr id="109" name="Google Shape;109;p14"/>
            <p:cNvPicPr preferRelativeResize="0"/>
            <p:nvPr/>
          </p:nvPicPr>
          <p:blipFill>
            <a:blip r:embed="rId3">
              <a:alphaModFix/>
            </a:blip>
            <a:stretch>
              <a:fillRect/>
            </a:stretch>
          </p:blipFill>
          <p:spPr>
            <a:xfrm>
              <a:off x="-1308112" y="-710986"/>
              <a:ext cx="2212193" cy="5143501"/>
            </a:xfrm>
            <a:prstGeom prst="rect">
              <a:avLst/>
            </a:prstGeom>
            <a:noFill/>
            <a:ln>
              <a:noFill/>
            </a:ln>
          </p:spPr>
        </p:pic>
      </p:grpSp>
      <p:pic>
        <p:nvPicPr>
          <p:cNvPr id="110" name="Google Shape;110;p14"/>
          <p:cNvPicPr preferRelativeResize="0"/>
          <p:nvPr/>
        </p:nvPicPr>
        <p:blipFill>
          <a:blip r:embed="rId4">
            <a:alphaModFix/>
          </a:blip>
          <a:stretch>
            <a:fillRect/>
          </a:stretch>
        </p:blipFill>
        <p:spPr>
          <a:xfrm rot="5400000">
            <a:off x="2690034" y="3769114"/>
            <a:ext cx="3568151"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11" name="Shape 111"/>
        <p:cNvGrpSpPr/>
        <p:nvPr/>
      </p:nvGrpSpPr>
      <p:grpSpPr>
        <a:xfrm>
          <a:off x="0" y="0"/>
          <a:ext cx="0" cy="0"/>
          <a:chOff x="0" y="0"/>
          <a:chExt cx="0" cy="0"/>
        </a:xfrm>
      </p:grpSpPr>
      <p:sp>
        <p:nvSpPr>
          <p:cNvPr id="112" name="Google Shape;112;p15"/>
          <p:cNvSpPr/>
          <p:nvPr>
            <p:ph idx="2" type="pic"/>
          </p:nvPr>
        </p:nvSpPr>
        <p:spPr>
          <a:xfrm>
            <a:off x="5619152" y="539500"/>
            <a:ext cx="2811600" cy="4064400"/>
          </a:xfrm>
          <a:prstGeom prst="rect">
            <a:avLst/>
          </a:prstGeom>
          <a:noFill/>
          <a:ln>
            <a:noFill/>
          </a:ln>
        </p:spPr>
      </p:sp>
      <p:grpSp>
        <p:nvGrpSpPr>
          <p:cNvPr id="113" name="Google Shape;113;p15"/>
          <p:cNvGrpSpPr/>
          <p:nvPr/>
        </p:nvGrpSpPr>
        <p:grpSpPr>
          <a:xfrm>
            <a:off x="-1070841" y="-1166586"/>
            <a:ext cx="12267626" cy="9224051"/>
            <a:chOff x="-1070841" y="-1166586"/>
            <a:chExt cx="12267626" cy="9224051"/>
          </a:xfrm>
        </p:grpSpPr>
        <p:pic>
          <p:nvPicPr>
            <p:cNvPr id="114" name="Google Shape;114;p15"/>
            <p:cNvPicPr preferRelativeResize="0"/>
            <p:nvPr/>
          </p:nvPicPr>
          <p:blipFill>
            <a:blip r:embed="rId2">
              <a:alphaModFix/>
            </a:blip>
            <a:stretch>
              <a:fillRect/>
            </a:stretch>
          </p:blipFill>
          <p:spPr>
            <a:xfrm>
              <a:off x="7628634" y="2913964"/>
              <a:ext cx="3568151" cy="5143501"/>
            </a:xfrm>
            <a:prstGeom prst="rect">
              <a:avLst/>
            </a:prstGeom>
            <a:noFill/>
            <a:ln>
              <a:noFill/>
            </a:ln>
          </p:spPr>
        </p:pic>
        <p:pic>
          <p:nvPicPr>
            <p:cNvPr id="115" name="Google Shape;115;p15"/>
            <p:cNvPicPr preferRelativeResize="0"/>
            <p:nvPr/>
          </p:nvPicPr>
          <p:blipFill>
            <a:blip r:embed="rId2">
              <a:alphaModFix/>
            </a:blip>
            <a:stretch>
              <a:fillRect/>
            </a:stretch>
          </p:blipFill>
          <p:spPr>
            <a:xfrm>
              <a:off x="-1070841" y="-1166586"/>
              <a:ext cx="3568151" cy="5143501"/>
            </a:xfrm>
            <a:prstGeom prst="rect">
              <a:avLst/>
            </a:prstGeom>
            <a:noFill/>
            <a:ln>
              <a:noFill/>
            </a:ln>
          </p:spPr>
        </p:pic>
      </p:grpSp>
      <p:sp>
        <p:nvSpPr>
          <p:cNvPr id="116" name="Google Shape;116;p15"/>
          <p:cNvSpPr txBox="1"/>
          <p:nvPr>
            <p:ph type="title"/>
          </p:nvPr>
        </p:nvSpPr>
        <p:spPr>
          <a:xfrm>
            <a:off x="713225" y="615700"/>
            <a:ext cx="4169700" cy="537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15"/>
          <p:cNvSpPr txBox="1"/>
          <p:nvPr>
            <p:ph idx="1" type="subTitle"/>
          </p:nvPr>
        </p:nvSpPr>
        <p:spPr>
          <a:xfrm>
            <a:off x="713225" y="1059125"/>
            <a:ext cx="4169700" cy="6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15"/>
          <p:cNvSpPr/>
          <p:nvPr>
            <p:ph idx="3" type="pic"/>
          </p:nvPr>
        </p:nvSpPr>
        <p:spPr>
          <a:xfrm>
            <a:off x="3983848" y="1903775"/>
            <a:ext cx="1566600" cy="2700300"/>
          </a:xfrm>
          <a:prstGeom prst="rect">
            <a:avLst/>
          </a:prstGeom>
          <a:noFill/>
          <a:ln>
            <a:noFill/>
          </a:ln>
        </p:spPr>
      </p:sp>
      <p:sp>
        <p:nvSpPr>
          <p:cNvPr id="119" name="Google Shape;119;p15"/>
          <p:cNvSpPr/>
          <p:nvPr>
            <p:ph idx="4" type="pic"/>
          </p:nvPr>
        </p:nvSpPr>
        <p:spPr>
          <a:xfrm>
            <a:off x="2348536" y="1903775"/>
            <a:ext cx="1566600" cy="2700300"/>
          </a:xfrm>
          <a:prstGeom prst="rect">
            <a:avLst/>
          </a:prstGeom>
          <a:noFill/>
          <a:ln>
            <a:noFill/>
          </a:ln>
        </p:spPr>
      </p:sp>
      <p:sp>
        <p:nvSpPr>
          <p:cNvPr id="120" name="Google Shape;120;p15"/>
          <p:cNvSpPr/>
          <p:nvPr>
            <p:ph idx="5" type="pic"/>
          </p:nvPr>
        </p:nvSpPr>
        <p:spPr>
          <a:xfrm>
            <a:off x="713225" y="1903775"/>
            <a:ext cx="1566600" cy="27003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21" name="Shape 121"/>
        <p:cNvGrpSpPr/>
        <p:nvPr/>
      </p:nvGrpSpPr>
      <p:grpSpPr>
        <a:xfrm>
          <a:off x="0" y="0"/>
          <a:ext cx="0" cy="0"/>
          <a:chOff x="0" y="0"/>
          <a:chExt cx="0" cy="0"/>
        </a:xfrm>
      </p:grpSpPr>
      <p:grpSp>
        <p:nvGrpSpPr>
          <p:cNvPr id="122" name="Google Shape;122;p16"/>
          <p:cNvGrpSpPr/>
          <p:nvPr/>
        </p:nvGrpSpPr>
        <p:grpSpPr>
          <a:xfrm>
            <a:off x="-2229251" y="-3828038"/>
            <a:ext cx="14938977" cy="12282002"/>
            <a:chOff x="-2229251" y="-3828038"/>
            <a:chExt cx="14938977" cy="12282002"/>
          </a:xfrm>
        </p:grpSpPr>
        <p:pic>
          <p:nvPicPr>
            <p:cNvPr id="123" name="Google Shape;123;p16"/>
            <p:cNvPicPr preferRelativeResize="0"/>
            <p:nvPr/>
          </p:nvPicPr>
          <p:blipFill>
            <a:blip r:embed="rId2">
              <a:alphaModFix/>
            </a:blip>
            <a:stretch>
              <a:fillRect/>
            </a:stretch>
          </p:blipFill>
          <p:spPr>
            <a:xfrm flipH="1" rot="-2035770">
              <a:off x="6733124" y="-2880637"/>
              <a:ext cx="4963721" cy="5143499"/>
            </a:xfrm>
            <a:prstGeom prst="rect">
              <a:avLst/>
            </a:prstGeom>
            <a:noFill/>
            <a:ln>
              <a:noFill/>
            </a:ln>
          </p:spPr>
        </p:pic>
        <p:pic>
          <p:nvPicPr>
            <p:cNvPr id="124" name="Google Shape;124;p16"/>
            <p:cNvPicPr preferRelativeResize="0"/>
            <p:nvPr/>
          </p:nvPicPr>
          <p:blipFill>
            <a:blip r:embed="rId2">
              <a:alphaModFix/>
            </a:blip>
            <a:stretch>
              <a:fillRect/>
            </a:stretch>
          </p:blipFill>
          <p:spPr>
            <a:xfrm>
              <a:off x="-2229251" y="3310464"/>
              <a:ext cx="4963722" cy="5143501"/>
            </a:xfrm>
            <a:prstGeom prst="rect">
              <a:avLst/>
            </a:prstGeom>
            <a:noFill/>
            <a:ln>
              <a:noFill/>
            </a:ln>
          </p:spPr>
        </p:pic>
      </p:grpSp>
      <p:grpSp>
        <p:nvGrpSpPr>
          <p:cNvPr id="125" name="Google Shape;125;p16"/>
          <p:cNvGrpSpPr/>
          <p:nvPr/>
        </p:nvGrpSpPr>
        <p:grpSpPr>
          <a:xfrm>
            <a:off x="-4580566" y="-837087"/>
            <a:ext cx="13672651" cy="8872426"/>
            <a:chOff x="-4580566" y="-782962"/>
            <a:chExt cx="13672651" cy="8872426"/>
          </a:xfrm>
        </p:grpSpPr>
        <p:pic>
          <p:nvPicPr>
            <p:cNvPr id="126" name="Google Shape;126;p16"/>
            <p:cNvPicPr preferRelativeResize="0"/>
            <p:nvPr/>
          </p:nvPicPr>
          <p:blipFill>
            <a:blip r:embed="rId3">
              <a:alphaModFix/>
            </a:blip>
            <a:stretch>
              <a:fillRect/>
            </a:stretch>
          </p:blipFill>
          <p:spPr>
            <a:xfrm rot="5400000">
              <a:off x="4736259" y="3733639"/>
              <a:ext cx="3568151" cy="5143501"/>
            </a:xfrm>
            <a:prstGeom prst="rect">
              <a:avLst/>
            </a:prstGeom>
            <a:noFill/>
            <a:ln>
              <a:noFill/>
            </a:ln>
          </p:spPr>
        </p:pic>
        <p:pic>
          <p:nvPicPr>
            <p:cNvPr id="127" name="Google Shape;127;p16"/>
            <p:cNvPicPr preferRelativeResize="0"/>
            <p:nvPr/>
          </p:nvPicPr>
          <p:blipFill>
            <a:blip r:embed="rId3">
              <a:alphaModFix/>
            </a:blip>
            <a:stretch>
              <a:fillRect/>
            </a:stretch>
          </p:blipFill>
          <p:spPr>
            <a:xfrm rot="5400000">
              <a:off x="-3792891" y="-1570636"/>
              <a:ext cx="3568151" cy="5143501"/>
            </a:xfrm>
            <a:prstGeom prst="rect">
              <a:avLst/>
            </a:prstGeom>
            <a:noFill/>
            <a:ln>
              <a:noFill/>
            </a:ln>
          </p:spPr>
        </p:pic>
      </p:grpSp>
      <p:sp>
        <p:nvSpPr>
          <p:cNvPr id="128" name="Google Shape;128;p16"/>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16"/>
          <p:cNvSpPr txBox="1"/>
          <p:nvPr>
            <p:ph idx="1" type="subTitle"/>
          </p:nvPr>
        </p:nvSpPr>
        <p:spPr>
          <a:xfrm>
            <a:off x="713225" y="1124700"/>
            <a:ext cx="7708500" cy="12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2">
    <p:spTree>
      <p:nvGrpSpPr>
        <p:cNvPr id="130" name="Shape 130"/>
        <p:cNvGrpSpPr/>
        <p:nvPr/>
      </p:nvGrpSpPr>
      <p:grpSpPr>
        <a:xfrm>
          <a:off x="0" y="0"/>
          <a:ext cx="0" cy="0"/>
          <a:chOff x="0" y="0"/>
          <a:chExt cx="0" cy="0"/>
        </a:xfrm>
      </p:grpSpPr>
      <p:grpSp>
        <p:nvGrpSpPr>
          <p:cNvPr id="131" name="Google Shape;131;p17"/>
          <p:cNvGrpSpPr/>
          <p:nvPr/>
        </p:nvGrpSpPr>
        <p:grpSpPr>
          <a:xfrm>
            <a:off x="-1655462" y="-629486"/>
            <a:ext cx="13206857" cy="7074555"/>
            <a:chOff x="-1655462" y="-629486"/>
            <a:chExt cx="13206857" cy="7074555"/>
          </a:xfrm>
        </p:grpSpPr>
        <p:pic>
          <p:nvPicPr>
            <p:cNvPr id="132" name="Google Shape;132;p17"/>
            <p:cNvPicPr preferRelativeResize="0"/>
            <p:nvPr/>
          </p:nvPicPr>
          <p:blipFill>
            <a:blip r:embed="rId2">
              <a:alphaModFix/>
            </a:blip>
            <a:stretch>
              <a:fillRect/>
            </a:stretch>
          </p:blipFill>
          <p:spPr>
            <a:xfrm>
              <a:off x="-1655462" y="189814"/>
              <a:ext cx="2212193" cy="5143501"/>
            </a:xfrm>
            <a:prstGeom prst="rect">
              <a:avLst/>
            </a:prstGeom>
            <a:noFill/>
            <a:ln>
              <a:noFill/>
            </a:ln>
          </p:spPr>
        </p:pic>
        <p:pic>
          <p:nvPicPr>
            <p:cNvPr id="133" name="Google Shape;133;p17"/>
            <p:cNvPicPr preferRelativeResize="0"/>
            <p:nvPr/>
          </p:nvPicPr>
          <p:blipFill>
            <a:blip r:embed="rId3">
              <a:alphaModFix/>
            </a:blip>
            <a:stretch>
              <a:fillRect/>
            </a:stretch>
          </p:blipFill>
          <p:spPr>
            <a:xfrm>
              <a:off x="5098050" y="1729742"/>
              <a:ext cx="5131526" cy="4715327"/>
            </a:xfrm>
            <a:prstGeom prst="rect">
              <a:avLst/>
            </a:prstGeom>
            <a:noFill/>
            <a:ln>
              <a:noFill/>
            </a:ln>
          </p:spPr>
        </p:pic>
        <p:pic>
          <p:nvPicPr>
            <p:cNvPr id="134" name="Google Shape;134;p17"/>
            <p:cNvPicPr preferRelativeResize="0"/>
            <p:nvPr/>
          </p:nvPicPr>
          <p:blipFill>
            <a:blip r:embed="rId4">
              <a:alphaModFix/>
            </a:blip>
            <a:stretch>
              <a:fillRect/>
            </a:stretch>
          </p:blipFill>
          <p:spPr>
            <a:xfrm>
              <a:off x="6587674" y="-629486"/>
              <a:ext cx="4963722" cy="5143501"/>
            </a:xfrm>
            <a:prstGeom prst="rect">
              <a:avLst/>
            </a:prstGeom>
            <a:noFill/>
            <a:ln>
              <a:noFill/>
            </a:ln>
          </p:spPr>
        </p:pic>
      </p:grpSp>
      <p:pic>
        <p:nvPicPr>
          <p:cNvPr id="135" name="Google Shape;135;p17"/>
          <p:cNvPicPr preferRelativeResize="0"/>
          <p:nvPr/>
        </p:nvPicPr>
        <p:blipFill>
          <a:blip r:embed="rId5">
            <a:alphaModFix/>
          </a:blip>
          <a:stretch>
            <a:fillRect/>
          </a:stretch>
        </p:blipFill>
        <p:spPr>
          <a:xfrm rot="5400000">
            <a:off x="621434" y="3546614"/>
            <a:ext cx="3568151" cy="5143501"/>
          </a:xfrm>
          <a:prstGeom prst="rect">
            <a:avLst/>
          </a:prstGeom>
          <a:noFill/>
          <a:ln>
            <a:noFill/>
          </a:ln>
        </p:spPr>
      </p:pic>
      <p:sp>
        <p:nvSpPr>
          <p:cNvPr id="136" name="Google Shape;136;p17"/>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17"/>
          <p:cNvSpPr txBox="1"/>
          <p:nvPr>
            <p:ph idx="1" type="subTitle"/>
          </p:nvPr>
        </p:nvSpPr>
        <p:spPr>
          <a:xfrm>
            <a:off x="713225" y="1124685"/>
            <a:ext cx="7739700" cy="278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Char char="●"/>
              <a:defRPr/>
            </a:lvl1pPr>
            <a:lvl2pPr lvl="1" rtl="0" algn="ctr">
              <a:lnSpc>
                <a:spcPct val="100000"/>
              </a:lnSpc>
              <a:spcBef>
                <a:spcPts val="0"/>
              </a:spcBef>
              <a:spcAft>
                <a:spcPts val="0"/>
              </a:spcAft>
              <a:buSzPts val="1400"/>
              <a:buFont typeface="Anaheim"/>
              <a:buChar char="○"/>
              <a:defRPr/>
            </a:lvl2pPr>
            <a:lvl3pPr lvl="2" rtl="0" algn="ctr">
              <a:lnSpc>
                <a:spcPct val="100000"/>
              </a:lnSpc>
              <a:spcBef>
                <a:spcPts val="0"/>
              </a:spcBef>
              <a:spcAft>
                <a:spcPts val="0"/>
              </a:spcAft>
              <a:buSzPts val="1400"/>
              <a:buFont typeface="Anaheim"/>
              <a:buChar char="■"/>
              <a:defRPr/>
            </a:lvl3pPr>
            <a:lvl4pPr lvl="3" rtl="0" algn="ctr">
              <a:lnSpc>
                <a:spcPct val="100000"/>
              </a:lnSpc>
              <a:spcBef>
                <a:spcPts val="0"/>
              </a:spcBef>
              <a:spcAft>
                <a:spcPts val="0"/>
              </a:spcAft>
              <a:buSzPts val="1400"/>
              <a:buFont typeface="Anaheim"/>
              <a:buChar char="●"/>
              <a:defRPr/>
            </a:lvl4pPr>
            <a:lvl5pPr lvl="4" rtl="0" algn="ctr">
              <a:lnSpc>
                <a:spcPct val="100000"/>
              </a:lnSpc>
              <a:spcBef>
                <a:spcPts val="0"/>
              </a:spcBef>
              <a:spcAft>
                <a:spcPts val="0"/>
              </a:spcAft>
              <a:buSzPts val="1400"/>
              <a:buFont typeface="Anaheim"/>
              <a:buChar char="○"/>
              <a:defRPr/>
            </a:lvl5pPr>
            <a:lvl6pPr lvl="5" rtl="0" algn="ctr">
              <a:lnSpc>
                <a:spcPct val="100000"/>
              </a:lnSpc>
              <a:spcBef>
                <a:spcPts val="0"/>
              </a:spcBef>
              <a:spcAft>
                <a:spcPts val="0"/>
              </a:spcAft>
              <a:buSzPts val="1400"/>
              <a:buFont typeface="Anaheim"/>
              <a:buChar char="■"/>
              <a:defRPr/>
            </a:lvl6pPr>
            <a:lvl7pPr lvl="6" rtl="0" algn="ctr">
              <a:lnSpc>
                <a:spcPct val="100000"/>
              </a:lnSpc>
              <a:spcBef>
                <a:spcPts val="0"/>
              </a:spcBef>
              <a:spcAft>
                <a:spcPts val="0"/>
              </a:spcAft>
              <a:buSzPts val="1400"/>
              <a:buFont typeface="Anaheim"/>
              <a:buChar char="●"/>
              <a:defRPr/>
            </a:lvl7pPr>
            <a:lvl8pPr lvl="7" rtl="0" algn="ctr">
              <a:lnSpc>
                <a:spcPct val="100000"/>
              </a:lnSpc>
              <a:spcBef>
                <a:spcPts val="0"/>
              </a:spcBef>
              <a:spcAft>
                <a:spcPts val="0"/>
              </a:spcAft>
              <a:buSzPts val="1400"/>
              <a:buFont typeface="Anaheim"/>
              <a:buChar char="○"/>
              <a:defRPr/>
            </a:lvl8pPr>
            <a:lvl9pPr lvl="8" rtl="0"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8" name="Shape 138"/>
        <p:cNvGrpSpPr/>
        <p:nvPr/>
      </p:nvGrpSpPr>
      <p:grpSpPr>
        <a:xfrm>
          <a:off x="0" y="0"/>
          <a:ext cx="0" cy="0"/>
          <a:chOff x="0" y="0"/>
          <a:chExt cx="0" cy="0"/>
        </a:xfrm>
      </p:grpSpPr>
      <p:pic>
        <p:nvPicPr>
          <p:cNvPr id="139" name="Google Shape;139;p18"/>
          <p:cNvPicPr preferRelativeResize="0"/>
          <p:nvPr/>
        </p:nvPicPr>
        <p:blipFill>
          <a:blip r:embed="rId2">
            <a:alphaModFix/>
          </a:blip>
          <a:stretch>
            <a:fillRect/>
          </a:stretch>
        </p:blipFill>
        <p:spPr>
          <a:xfrm rot="-5400000">
            <a:off x="4621409" y="-3869211"/>
            <a:ext cx="5457352" cy="5143501"/>
          </a:xfrm>
          <a:prstGeom prst="rect">
            <a:avLst/>
          </a:prstGeom>
          <a:noFill/>
          <a:ln>
            <a:noFill/>
          </a:ln>
        </p:spPr>
      </p:pic>
      <p:grpSp>
        <p:nvGrpSpPr>
          <p:cNvPr id="140" name="Google Shape;140;p18"/>
          <p:cNvGrpSpPr/>
          <p:nvPr/>
        </p:nvGrpSpPr>
        <p:grpSpPr>
          <a:xfrm>
            <a:off x="-2963425" y="2863542"/>
            <a:ext cx="14283533" cy="5666672"/>
            <a:chOff x="-2963425" y="2863542"/>
            <a:chExt cx="14283533" cy="5666672"/>
          </a:xfrm>
        </p:grpSpPr>
        <p:pic>
          <p:nvPicPr>
            <p:cNvPr id="141" name="Google Shape;141;p18"/>
            <p:cNvPicPr preferRelativeResize="0"/>
            <p:nvPr/>
          </p:nvPicPr>
          <p:blipFill>
            <a:blip r:embed="rId3">
              <a:alphaModFix/>
            </a:blip>
            <a:stretch>
              <a:fillRect/>
            </a:stretch>
          </p:blipFill>
          <p:spPr>
            <a:xfrm>
              <a:off x="-2963425" y="2863542"/>
              <a:ext cx="5131526" cy="4715327"/>
            </a:xfrm>
            <a:prstGeom prst="rect">
              <a:avLst/>
            </a:prstGeom>
            <a:noFill/>
            <a:ln>
              <a:noFill/>
            </a:ln>
          </p:spPr>
        </p:pic>
        <p:pic>
          <p:nvPicPr>
            <p:cNvPr id="142" name="Google Shape;142;p18"/>
            <p:cNvPicPr preferRelativeResize="0"/>
            <p:nvPr/>
          </p:nvPicPr>
          <p:blipFill>
            <a:blip r:embed="rId4">
              <a:alphaModFix/>
            </a:blip>
            <a:stretch>
              <a:fillRect/>
            </a:stretch>
          </p:blipFill>
          <p:spPr>
            <a:xfrm>
              <a:off x="6356386" y="3386714"/>
              <a:ext cx="4963722" cy="5143501"/>
            </a:xfrm>
            <a:prstGeom prst="rect">
              <a:avLst/>
            </a:prstGeom>
            <a:noFill/>
            <a:ln>
              <a:noFill/>
            </a:ln>
          </p:spPr>
        </p:pic>
      </p:grpSp>
      <p:sp>
        <p:nvSpPr>
          <p:cNvPr id="143" name="Google Shape;14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4" name="Google Shape;144;p18"/>
          <p:cNvSpPr txBox="1"/>
          <p:nvPr>
            <p:ph idx="1" type="subTitle"/>
          </p:nvPr>
        </p:nvSpPr>
        <p:spPr>
          <a:xfrm>
            <a:off x="720000" y="2735032"/>
            <a:ext cx="2392800" cy="166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18"/>
          <p:cNvSpPr txBox="1"/>
          <p:nvPr>
            <p:ph idx="2" type="subTitle"/>
          </p:nvPr>
        </p:nvSpPr>
        <p:spPr>
          <a:xfrm>
            <a:off x="3375598" y="2735032"/>
            <a:ext cx="2392800" cy="166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18"/>
          <p:cNvSpPr txBox="1"/>
          <p:nvPr>
            <p:ph idx="3" type="subTitle"/>
          </p:nvPr>
        </p:nvSpPr>
        <p:spPr>
          <a:xfrm>
            <a:off x="6031075" y="2735032"/>
            <a:ext cx="2392800" cy="166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18"/>
          <p:cNvSpPr txBox="1"/>
          <p:nvPr>
            <p:ph idx="4" type="subTitle"/>
          </p:nvPr>
        </p:nvSpPr>
        <p:spPr>
          <a:xfrm>
            <a:off x="720000" y="2390038"/>
            <a:ext cx="23928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8" name="Google Shape;148;p18"/>
          <p:cNvSpPr txBox="1"/>
          <p:nvPr>
            <p:ph idx="5" type="subTitle"/>
          </p:nvPr>
        </p:nvSpPr>
        <p:spPr>
          <a:xfrm>
            <a:off x="3375602" y="2390038"/>
            <a:ext cx="23928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9" name="Google Shape;149;p18"/>
          <p:cNvSpPr txBox="1"/>
          <p:nvPr>
            <p:ph idx="6" type="subTitle"/>
          </p:nvPr>
        </p:nvSpPr>
        <p:spPr>
          <a:xfrm>
            <a:off x="6031075" y="2390038"/>
            <a:ext cx="23928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0" name="Shape 150"/>
        <p:cNvGrpSpPr/>
        <p:nvPr/>
      </p:nvGrpSpPr>
      <p:grpSpPr>
        <a:xfrm>
          <a:off x="0" y="0"/>
          <a:ext cx="0" cy="0"/>
          <a:chOff x="0" y="0"/>
          <a:chExt cx="0" cy="0"/>
        </a:xfrm>
      </p:grpSpPr>
      <p:pic>
        <p:nvPicPr>
          <p:cNvPr id="151" name="Google Shape;151;p19"/>
          <p:cNvPicPr preferRelativeResize="0"/>
          <p:nvPr/>
        </p:nvPicPr>
        <p:blipFill>
          <a:blip r:embed="rId2">
            <a:alphaModFix/>
          </a:blip>
          <a:stretch>
            <a:fillRect/>
          </a:stretch>
        </p:blipFill>
        <p:spPr>
          <a:xfrm rot="5400000">
            <a:off x="8007073" y="-2343037"/>
            <a:ext cx="2665873" cy="4838703"/>
          </a:xfrm>
          <a:prstGeom prst="rect">
            <a:avLst/>
          </a:prstGeom>
          <a:noFill/>
          <a:ln>
            <a:noFill/>
          </a:ln>
        </p:spPr>
      </p:pic>
      <p:pic>
        <p:nvPicPr>
          <p:cNvPr id="152" name="Google Shape;152;p19"/>
          <p:cNvPicPr preferRelativeResize="0"/>
          <p:nvPr/>
        </p:nvPicPr>
        <p:blipFill>
          <a:blip r:embed="rId3">
            <a:alphaModFix/>
          </a:blip>
          <a:stretch>
            <a:fillRect/>
          </a:stretch>
        </p:blipFill>
        <p:spPr>
          <a:xfrm rot="-5400000">
            <a:off x="-2252241" y="1538789"/>
            <a:ext cx="5457352" cy="5143501"/>
          </a:xfrm>
          <a:prstGeom prst="rect">
            <a:avLst/>
          </a:prstGeom>
          <a:noFill/>
          <a:ln>
            <a:noFill/>
          </a:ln>
        </p:spPr>
      </p:pic>
      <p:sp>
        <p:nvSpPr>
          <p:cNvPr id="153" name="Google Shape;15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 name="Google Shape;154;p19"/>
          <p:cNvSpPr txBox="1"/>
          <p:nvPr>
            <p:ph idx="1" type="subTitle"/>
          </p:nvPr>
        </p:nvSpPr>
        <p:spPr>
          <a:xfrm>
            <a:off x="1001574" y="1609269"/>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19"/>
          <p:cNvSpPr txBox="1"/>
          <p:nvPr>
            <p:ph idx="2" type="subTitle"/>
          </p:nvPr>
        </p:nvSpPr>
        <p:spPr>
          <a:xfrm>
            <a:off x="4828026" y="1609269"/>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 name="Google Shape;156;p19"/>
          <p:cNvSpPr txBox="1"/>
          <p:nvPr>
            <p:ph idx="3" type="subTitle"/>
          </p:nvPr>
        </p:nvSpPr>
        <p:spPr>
          <a:xfrm>
            <a:off x="1001574" y="3269844"/>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19"/>
          <p:cNvSpPr txBox="1"/>
          <p:nvPr>
            <p:ph idx="4" type="subTitle"/>
          </p:nvPr>
        </p:nvSpPr>
        <p:spPr>
          <a:xfrm>
            <a:off x="4828026" y="3269844"/>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8" name="Google Shape;158;p19"/>
          <p:cNvSpPr txBox="1"/>
          <p:nvPr>
            <p:ph idx="5" type="subTitle"/>
          </p:nvPr>
        </p:nvSpPr>
        <p:spPr>
          <a:xfrm>
            <a:off x="1001575" y="1339975"/>
            <a:ext cx="3314400" cy="41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9" name="Google Shape;159;p19"/>
          <p:cNvSpPr txBox="1"/>
          <p:nvPr>
            <p:ph idx="6" type="subTitle"/>
          </p:nvPr>
        </p:nvSpPr>
        <p:spPr>
          <a:xfrm>
            <a:off x="1001575" y="3000800"/>
            <a:ext cx="3314400" cy="41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0" name="Google Shape;160;p19"/>
          <p:cNvSpPr txBox="1"/>
          <p:nvPr>
            <p:ph idx="7" type="subTitle"/>
          </p:nvPr>
        </p:nvSpPr>
        <p:spPr>
          <a:xfrm>
            <a:off x="4827999" y="1339975"/>
            <a:ext cx="3314400" cy="41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1" name="Google Shape;161;p19"/>
          <p:cNvSpPr txBox="1"/>
          <p:nvPr>
            <p:ph idx="8" type="subTitle"/>
          </p:nvPr>
        </p:nvSpPr>
        <p:spPr>
          <a:xfrm>
            <a:off x="4827999" y="3000800"/>
            <a:ext cx="3314400" cy="41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2" name="Shape 162"/>
        <p:cNvGrpSpPr/>
        <p:nvPr/>
      </p:nvGrpSpPr>
      <p:grpSpPr>
        <a:xfrm>
          <a:off x="0" y="0"/>
          <a:ext cx="0" cy="0"/>
          <a:chOff x="0" y="0"/>
          <a:chExt cx="0" cy="0"/>
        </a:xfrm>
      </p:grpSpPr>
      <p:pic>
        <p:nvPicPr>
          <p:cNvPr id="163" name="Google Shape;163;p20"/>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grpSp>
        <p:nvGrpSpPr>
          <p:cNvPr id="164" name="Google Shape;164;p20"/>
          <p:cNvGrpSpPr/>
          <p:nvPr/>
        </p:nvGrpSpPr>
        <p:grpSpPr>
          <a:xfrm>
            <a:off x="-2767076" y="-1984310"/>
            <a:ext cx="16331037" cy="9575074"/>
            <a:chOff x="-2767076" y="-1984310"/>
            <a:chExt cx="16331037" cy="9575074"/>
          </a:xfrm>
        </p:grpSpPr>
        <p:pic>
          <p:nvPicPr>
            <p:cNvPr id="165" name="Google Shape;165;p20"/>
            <p:cNvPicPr preferRelativeResize="0"/>
            <p:nvPr/>
          </p:nvPicPr>
          <p:blipFill>
            <a:blip r:embed="rId3">
              <a:alphaModFix/>
            </a:blip>
            <a:stretch>
              <a:fillRect/>
            </a:stretch>
          </p:blipFill>
          <p:spPr>
            <a:xfrm rot="3196004">
              <a:off x="7536650" y="-1028887"/>
              <a:ext cx="4963720" cy="5143499"/>
            </a:xfrm>
            <a:prstGeom prst="rect">
              <a:avLst/>
            </a:prstGeom>
            <a:noFill/>
            <a:ln>
              <a:noFill/>
            </a:ln>
          </p:spPr>
        </p:pic>
        <p:pic>
          <p:nvPicPr>
            <p:cNvPr id="166" name="Google Shape;166;p20"/>
            <p:cNvPicPr preferRelativeResize="0"/>
            <p:nvPr/>
          </p:nvPicPr>
          <p:blipFill>
            <a:blip r:embed="rId3">
              <a:alphaModFix/>
            </a:blip>
            <a:stretch>
              <a:fillRect/>
            </a:stretch>
          </p:blipFill>
          <p:spPr>
            <a:xfrm>
              <a:off x="-2767076" y="2447264"/>
              <a:ext cx="4963722" cy="5143501"/>
            </a:xfrm>
            <a:prstGeom prst="rect">
              <a:avLst/>
            </a:prstGeom>
            <a:noFill/>
            <a:ln>
              <a:noFill/>
            </a:ln>
          </p:spPr>
        </p:pic>
      </p:grpSp>
      <p:sp>
        <p:nvSpPr>
          <p:cNvPr id="167" name="Google Shape;16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8" name="Google Shape;168;p20"/>
          <p:cNvSpPr txBox="1"/>
          <p:nvPr>
            <p:ph idx="1" type="subTitle"/>
          </p:nvPr>
        </p:nvSpPr>
        <p:spPr>
          <a:xfrm>
            <a:off x="720000" y="1606908"/>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20"/>
          <p:cNvSpPr txBox="1"/>
          <p:nvPr>
            <p:ph idx="2" type="subTitle"/>
          </p:nvPr>
        </p:nvSpPr>
        <p:spPr>
          <a:xfrm>
            <a:off x="3455250" y="1606908"/>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20"/>
          <p:cNvSpPr txBox="1"/>
          <p:nvPr>
            <p:ph idx="3" type="subTitle"/>
          </p:nvPr>
        </p:nvSpPr>
        <p:spPr>
          <a:xfrm>
            <a:off x="720000" y="3270357"/>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20"/>
          <p:cNvSpPr txBox="1"/>
          <p:nvPr>
            <p:ph idx="4" type="subTitle"/>
          </p:nvPr>
        </p:nvSpPr>
        <p:spPr>
          <a:xfrm>
            <a:off x="3455250" y="3270357"/>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2" name="Google Shape;172;p20"/>
          <p:cNvSpPr txBox="1"/>
          <p:nvPr>
            <p:ph idx="5" type="subTitle"/>
          </p:nvPr>
        </p:nvSpPr>
        <p:spPr>
          <a:xfrm>
            <a:off x="6190500" y="1606908"/>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3" name="Google Shape;173;p20"/>
          <p:cNvSpPr txBox="1"/>
          <p:nvPr>
            <p:ph idx="6" type="subTitle"/>
          </p:nvPr>
        </p:nvSpPr>
        <p:spPr>
          <a:xfrm>
            <a:off x="6190500" y="3270357"/>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 name="Google Shape;174;p20"/>
          <p:cNvSpPr txBox="1"/>
          <p:nvPr>
            <p:ph idx="7" type="subTitle"/>
          </p:nvPr>
        </p:nvSpPr>
        <p:spPr>
          <a:xfrm>
            <a:off x="720000" y="1385422"/>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5" name="Google Shape;175;p20"/>
          <p:cNvSpPr txBox="1"/>
          <p:nvPr>
            <p:ph idx="8" type="subTitle"/>
          </p:nvPr>
        </p:nvSpPr>
        <p:spPr>
          <a:xfrm>
            <a:off x="3455250" y="1385422"/>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6" name="Google Shape;176;p20"/>
          <p:cNvSpPr txBox="1"/>
          <p:nvPr>
            <p:ph idx="9" type="subTitle"/>
          </p:nvPr>
        </p:nvSpPr>
        <p:spPr>
          <a:xfrm>
            <a:off x="6190500" y="1385422"/>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7" name="Google Shape;177;p20"/>
          <p:cNvSpPr txBox="1"/>
          <p:nvPr>
            <p:ph idx="13" type="subTitle"/>
          </p:nvPr>
        </p:nvSpPr>
        <p:spPr>
          <a:xfrm>
            <a:off x="720000" y="3045654"/>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8" name="Google Shape;178;p20"/>
          <p:cNvSpPr txBox="1"/>
          <p:nvPr>
            <p:ph idx="14" type="subTitle"/>
          </p:nvPr>
        </p:nvSpPr>
        <p:spPr>
          <a:xfrm>
            <a:off x="3455250" y="3045659"/>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9" name="Google Shape;179;p20"/>
          <p:cNvSpPr txBox="1"/>
          <p:nvPr>
            <p:ph idx="15" type="subTitle"/>
          </p:nvPr>
        </p:nvSpPr>
        <p:spPr>
          <a:xfrm>
            <a:off x="6190500" y="3045659"/>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grpSp>
        <p:nvGrpSpPr>
          <p:cNvPr id="15" name="Google Shape;15;p3"/>
          <p:cNvGrpSpPr/>
          <p:nvPr/>
        </p:nvGrpSpPr>
        <p:grpSpPr>
          <a:xfrm>
            <a:off x="-293366" y="-526812"/>
            <a:ext cx="10641276" cy="7627626"/>
            <a:chOff x="-293366" y="-526812"/>
            <a:chExt cx="10641276" cy="7627626"/>
          </a:xfrm>
        </p:grpSpPr>
        <p:pic>
          <p:nvPicPr>
            <p:cNvPr id="16" name="Google Shape;16;p3"/>
            <p:cNvPicPr preferRelativeResize="0"/>
            <p:nvPr/>
          </p:nvPicPr>
          <p:blipFill>
            <a:blip r:embed="rId2">
              <a:alphaModFix/>
            </a:blip>
            <a:stretch>
              <a:fillRect/>
            </a:stretch>
          </p:blipFill>
          <p:spPr>
            <a:xfrm rot="-5400000">
              <a:off x="5992084" y="2744989"/>
              <a:ext cx="3568151" cy="5143501"/>
            </a:xfrm>
            <a:prstGeom prst="rect">
              <a:avLst/>
            </a:prstGeom>
            <a:noFill/>
            <a:ln>
              <a:noFill/>
            </a:ln>
          </p:spPr>
        </p:pic>
        <p:pic>
          <p:nvPicPr>
            <p:cNvPr id="17" name="Google Shape;17;p3"/>
            <p:cNvPicPr preferRelativeResize="0"/>
            <p:nvPr/>
          </p:nvPicPr>
          <p:blipFill>
            <a:blip r:embed="rId2">
              <a:alphaModFix/>
            </a:blip>
            <a:stretch>
              <a:fillRect/>
            </a:stretch>
          </p:blipFill>
          <p:spPr>
            <a:xfrm rot="-5400000">
              <a:off x="494309" y="-1314486"/>
              <a:ext cx="3568151" cy="5143501"/>
            </a:xfrm>
            <a:prstGeom prst="rect">
              <a:avLst/>
            </a:prstGeom>
            <a:noFill/>
            <a:ln>
              <a:noFill/>
            </a:ln>
          </p:spPr>
        </p:pic>
      </p:grpSp>
      <p:pic>
        <p:nvPicPr>
          <p:cNvPr id="18" name="Google Shape;18;p3"/>
          <p:cNvPicPr preferRelativeResize="0"/>
          <p:nvPr/>
        </p:nvPicPr>
        <p:blipFill>
          <a:blip r:embed="rId3">
            <a:alphaModFix/>
          </a:blip>
          <a:stretch>
            <a:fillRect/>
          </a:stretch>
        </p:blipFill>
        <p:spPr>
          <a:xfrm flipH="1" rot="5400000">
            <a:off x="6300213" y="-1603786"/>
            <a:ext cx="2212193" cy="5143501"/>
          </a:xfrm>
          <a:prstGeom prst="rect">
            <a:avLst/>
          </a:prstGeom>
          <a:noFill/>
          <a:ln>
            <a:noFill/>
          </a:ln>
        </p:spPr>
      </p:pic>
      <p:grpSp>
        <p:nvGrpSpPr>
          <p:cNvPr id="19" name="Google Shape;19;p3"/>
          <p:cNvGrpSpPr/>
          <p:nvPr/>
        </p:nvGrpSpPr>
        <p:grpSpPr>
          <a:xfrm>
            <a:off x="-1184452" y="423951"/>
            <a:ext cx="5283372" cy="7164927"/>
            <a:chOff x="1033248" y="945314"/>
            <a:chExt cx="5283372" cy="7164927"/>
          </a:xfrm>
        </p:grpSpPr>
        <p:pic>
          <p:nvPicPr>
            <p:cNvPr id="20" name="Google Shape;20;p3"/>
            <p:cNvPicPr preferRelativeResize="0"/>
            <p:nvPr/>
          </p:nvPicPr>
          <p:blipFill>
            <a:blip r:embed="rId4">
              <a:alphaModFix/>
            </a:blip>
            <a:stretch>
              <a:fillRect/>
            </a:stretch>
          </p:blipFill>
          <p:spPr>
            <a:xfrm flipH="1" rot="10800000">
              <a:off x="1033248" y="3271538"/>
              <a:ext cx="2665873" cy="4838703"/>
            </a:xfrm>
            <a:prstGeom prst="rect">
              <a:avLst/>
            </a:prstGeom>
            <a:noFill/>
            <a:ln>
              <a:noFill/>
            </a:ln>
          </p:spPr>
        </p:pic>
        <p:pic>
          <p:nvPicPr>
            <p:cNvPr id="21" name="Google Shape;21;p3"/>
            <p:cNvPicPr preferRelativeResize="0"/>
            <p:nvPr/>
          </p:nvPicPr>
          <p:blipFill>
            <a:blip r:embed="rId5">
              <a:alphaModFix/>
            </a:blip>
            <a:stretch>
              <a:fillRect/>
            </a:stretch>
          </p:blipFill>
          <p:spPr>
            <a:xfrm>
              <a:off x="1352899" y="945314"/>
              <a:ext cx="4963722" cy="5143501"/>
            </a:xfrm>
            <a:prstGeom prst="rect">
              <a:avLst/>
            </a:prstGeom>
            <a:noFill/>
            <a:ln>
              <a:noFill/>
            </a:ln>
          </p:spPr>
        </p:pic>
        <p:pic>
          <p:nvPicPr>
            <p:cNvPr id="22" name="Google Shape;22;p3"/>
            <p:cNvPicPr preferRelativeResize="0"/>
            <p:nvPr/>
          </p:nvPicPr>
          <p:blipFill>
            <a:blip r:embed="rId3">
              <a:alphaModFix/>
            </a:blip>
            <a:stretch>
              <a:fillRect/>
            </a:stretch>
          </p:blipFill>
          <p:spPr>
            <a:xfrm>
              <a:off x="3959376" y="1582139"/>
              <a:ext cx="2212193" cy="5143501"/>
            </a:xfrm>
            <a:prstGeom prst="rect">
              <a:avLst/>
            </a:prstGeom>
            <a:noFill/>
            <a:ln>
              <a:noFill/>
            </a:ln>
          </p:spPr>
        </p:pic>
      </p:grpSp>
      <p:sp>
        <p:nvSpPr>
          <p:cNvPr id="23" name="Google Shape;23;p3"/>
          <p:cNvSpPr txBox="1"/>
          <p:nvPr>
            <p:ph type="title"/>
          </p:nvPr>
        </p:nvSpPr>
        <p:spPr>
          <a:xfrm>
            <a:off x="4736025" y="2903425"/>
            <a:ext cx="3694800" cy="16266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7421325" y="1962700"/>
            <a:ext cx="10095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p:nvPr>
            <p:ph idx="3" type="pic"/>
          </p:nvPr>
        </p:nvSpPr>
        <p:spPr>
          <a:xfrm>
            <a:off x="599650" y="265625"/>
            <a:ext cx="4059900" cy="40644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0" name="Shape 180"/>
        <p:cNvGrpSpPr/>
        <p:nvPr/>
      </p:nvGrpSpPr>
      <p:grpSpPr>
        <a:xfrm>
          <a:off x="0" y="0"/>
          <a:ext cx="0" cy="0"/>
          <a:chOff x="0" y="0"/>
          <a:chExt cx="0" cy="0"/>
        </a:xfrm>
      </p:grpSpPr>
      <p:grpSp>
        <p:nvGrpSpPr>
          <p:cNvPr id="181" name="Google Shape;181;p21"/>
          <p:cNvGrpSpPr/>
          <p:nvPr/>
        </p:nvGrpSpPr>
        <p:grpSpPr>
          <a:xfrm>
            <a:off x="-710227" y="-1946337"/>
            <a:ext cx="13051419" cy="7258242"/>
            <a:chOff x="-710227" y="-1946337"/>
            <a:chExt cx="13051419" cy="7258242"/>
          </a:xfrm>
        </p:grpSpPr>
        <p:pic>
          <p:nvPicPr>
            <p:cNvPr id="182" name="Google Shape;182;p21"/>
            <p:cNvPicPr preferRelativeResize="0"/>
            <p:nvPr/>
          </p:nvPicPr>
          <p:blipFill>
            <a:blip r:embed="rId2">
              <a:alphaModFix/>
            </a:blip>
            <a:stretch>
              <a:fillRect/>
            </a:stretch>
          </p:blipFill>
          <p:spPr>
            <a:xfrm>
              <a:off x="2006237" y="214087"/>
              <a:ext cx="5131526" cy="4715327"/>
            </a:xfrm>
            <a:prstGeom prst="rect">
              <a:avLst/>
            </a:prstGeom>
            <a:noFill/>
            <a:ln>
              <a:noFill/>
            </a:ln>
          </p:spPr>
        </p:pic>
        <p:pic>
          <p:nvPicPr>
            <p:cNvPr id="183" name="Google Shape;183;p21"/>
            <p:cNvPicPr preferRelativeResize="0"/>
            <p:nvPr/>
          </p:nvPicPr>
          <p:blipFill>
            <a:blip r:embed="rId3">
              <a:alphaModFix/>
            </a:blip>
            <a:stretch>
              <a:fillRect/>
            </a:stretch>
          </p:blipFill>
          <p:spPr>
            <a:xfrm flipH="1">
              <a:off x="-710227" y="-1946337"/>
              <a:ext cx="2665873" cy="4838703"/>
            </a:xfrm>
            <a:prstGeom prst="rect">
              <a:avLst/>
            </a:prstGeom>
            <a:noFill/>
            <a:ln>
              <a:noFill/>
            </a:ln>
          </p:spPr>
        </p:pic>
        <p:pic>
          <p:nvPicPr>
            <p:cNvPr id="184" name="Google Shape;184;p21"/>
            <p:cNvPicPr preferRelativeResize="0"/>
            <p:nvPr/>
          </p:nvPicPr>
          <p:blipFill>
            <a:blip r:embed="rId4">
              <a:alphaModFix/>
            </a:blip>
            <a:stretch>
              <a:fillRect/>
            </a:stretch>
          </p:blipFill>
          <p:spPr>
            <a:xfrm rot="-5714406">
              <a:off x="7071662" y="33790"/>
              <a:ext cx="4963721" cy="5143500"/>
            </a:xfrm>
            <a:prstGeom prst="rect">
              <a:avLst/>
            </a:prstGeom>
            <a:noFill/>
            <a:ln>
              <a:noFill/>
            </a:ln>
          </p:spPr>
        </p:pic>
      </p:grpSp>
      <p:sp>
        <p:nvSpPr>
          <p:cNvPr id="185" name="Google Shape;185;p21"/>
          <p:cNvSpPr txBox="1"/>
          <p:nvPr>
            <p:ph hasCustomPrompt="1" type="title"/>
          </p:nvPr>
        </p:nvSpPr>
        <p:spPr>
          <a:xfrm>
            <a:off x="798375" y="283892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6" name="Google Shape;186;p21"/>
          <p:cNvSpPr txBox="1"/>
          <p:nvPr>
            <p:ph idx="1" type="subTitle"/>
          </p:nvPr>
        </p:nvSpPr>
        <p:spPr>
          <a:xfrm>
            <a:off x="798388" y="3521649"/>
            <a:ext cx="34926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87" name="Google Shape;187;p21"/>
          <p:cNvSpPr txBox="1"/>
          <p:nvPr>
            <p:ph hasCustomPrompt="1" idx="2" type="title"/>
          </p:nvPr>
        </p:nvSpPr>
        <p:spPr>
          <a:xfrm>
            <a:off x="2825688" y="1127939"/>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1"/>
          <p:cNvSpPr txBox="1"/>
          <p:nvPr>
            <p:ph idx="3" type="subTitle"/>
          </p:nvPr>
        </p:nvSpPr>
        <p:spPr>
          <a:xfrm>
            <a:off x="2825688" y="1810650"/>
            <a:ext cx="34926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89" name="Google Shape;189;p21"/>
          <p:cNvSpPr txBox="1"/>
          <p:nvPr>
            <p:ph hasCustomPrompt="1" idx="4" type="title"/>
          </p:nvPr>
        </p:nvSpPr>
        <p:spPr>
          <a:xfrm>
            <a:off x="4853000" y="283892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0" name="Google Shape;190;p21"/>
          <p:cNvSpPr txBox="1"/>
          <p:nvPr>
            <p:ph idx="5" type="subTitle"/>
          </p:nvPr>
        </p:nvSpPr>
        <p:spPr>
          <a:xfrm>
            <a:off x="4853013" y="3521649"/>
            <a:ext cx="34926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91" name="Google Shape;191;p21"/>
          <p:cNvGrpSpPr/>
          <p:nvPr/>
        </p:nvGrpSpPr>
        <p:grpSpPr>
          <a:xfrm>
            <a:off x="288009" y="-1798212"/>
            <a:ext cx="9631151" cy="9027626"/>
            <a:chOff x="288009" y="-1798212"/>
            <a:chExt cx="9631151" cy="9027626"/>
          </a:xfrm>
        </p:grpSpPr>
        <p:pic>
          <p:nvPicPr>
            <p:cNvPr id="192" name="Google Shape;192;p21"/>
            <p:cNvPicPr preferRelativeResize="0"/>
            <p:nvPr/>
          </p:nvPicPr>
          <p:blipFill>
            <a:blip r:embed="rId5">
              <a:alphaModFix/>
            </a:blip>
            <a:stretch>
              <a:fillRect/>
            </a:stretch>
          </p:blipFill>
          <p:spPr>
            <a:xfrm rot="-5400000">
              <a:off x="1075684" y="2873589"/>
              <a:ext cx="3568151" cy="5143501"/>
            </a:xfrm>
            <a:prstGeom prst="rect">
              <a:avLst/>
            </a:prstGeom>
            <a:noFill/>
            <a:ln>
              <a:noFill/>
            </a:ln>
          </p:spPr>
        </p:pic>
        <p:pic>
          <p:nvPicPr>
            <p:cNvPr id="193" name="Google Shape;193;p21"/>
            <p:cNvPicPr preferRelativeResize="0"/>
            <p:nvPr/>
          </p:nvPicPr>
          <p:blipFill>
            <a:blip r:embed="rId5">
              <a:alphaModFix/>
            </a:blip>
            <a:stretch>
              <a:fillRect/>
            </a:stretch>
          </p:blipFill>
          <p:spPr>
            <a:xfrm flipH="1" rot="-5400000">
              <a:off x="5563334" y="-2585886"/>
              <a:ext cx="3568151" cy="5143501"/>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4" name="Shape 194"/>
        <p:cNvGrpSpPr/>
        <p:nvPr/>
      </p:nvGrpSpPr>
      <p:grpSpPr>
        <a:xfrm>
          <a:off x="0" y="0"/>
          <a:ext cx="0" cy="0"/>
          <a:chOff x="0" y="0"/>
          <a:chExt cx="0" cy="0"/>
        </a:xfrm>
      </p:grpSpPr>
      <p:grpSp>
        <p:nvGrpSpPr>
          <p:cNvPr id="195" name="Google Shape;195;p22"/>
          <p:cNvGrpSpPr/>
          <p:nvPr/>
        </p:nvGrpSpPr>
        <p:grpSpPr>
          <a:xfrm>
            <a:off x="-4082466" y="-1601961"/>
            <a:ext cx="14881377" cy="9163526"/>
            <a:chOff x="-4082466" y="-1601961"/>
            <a:chExt cx="14881377" cy="9163526"/>
          </a:xfrm>
        </p:grpSpPr>
        <p:pic>
          <p:nvPicPr>
            <p:cNvPr id="196" name="Google Shape;196;p22"/>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pic>
          <p:nvPicPr>
            <p:cNvPr id="197" name="Google Shape;197;p22"/>
            <p:cNvPicPr preferRelativeResize="0"/>
            <p:nvPr/>
          </p:nvPicPr>
          <p:blipFill>
            <a:blip r:embed="rId2">
              <a:alphaModFix/>
            </a:blip>
            <a:stretch>
              <a:fillRect/>
            </a:stretch>
          </p:blipFill>
          <p:spPr>
            <a:xfrm rot="10800000">
              <a:off x="5341559" y="2418064"/>
              <a:ext cx="5457352" cy="5143501"/>
            </a:xfrm>
            <a:prstGeom prst="rect">
              <a:avLst/>
            </a:prstGeom>
            <a:noFill/>
            <a:ln>
              <a:noFill/>
            </a:ln>
          </p:spPr>
        </p:pic>
      </p:grpSp>
      <p:grpSp>
        <p:nvGrpSpPr>
          <p:cNvPr id="198" name="Google Shape;198;p22"/>
          <p:cNvGrpSpPr/>
          <p:nvPr/>
        </p:nvGrpSpPr>
        <p:grpSpPr>
          <a:xfrm>
            <a:off x="-1533166" y="-778720"/>
            <a:ext cx="12974151" cy="7170955"/>
            <a:chOff x="-1533166" y="-778720"/>
            <a:chExt cx="12974151" cy="7170955"/>
          </a:xfrm>
        </p:grpSpPr>
        <p:pic>
          <p:nvPicPr>
            <p:cNvPr id="199" name="Google Shape;199;p22"/>
            <p:cNvPicPr preferRelativeResize="0"/>
            <p:nvPr/>
          </p:nvPicPr>
          <p:blipFill>
            <a:blip r:embed="rId3">
              <a:alphaModFix/>
            </a:blip>
            <a:stretch>
              <a:fillRect/>
            </a:stretch>
          </p:blipFill>
          <p:spPr>
            <a:xfrm rot="-5400000">
              <a:off x="7763138" y="-2244374"/>
              <a:ext cx="2212193" cy="5143501"/>
            </a:xfrm>
            <a:prstGeom prst="rect">
              <a:avLst/>
            </a:prstGeom>
            <a:noFill/>
            <a:ln>
              <a:noFill/>
            </a:ln>
          </p:spPr>
        </p:pic>
        <p:pic>
          <p:nvPicPr>
            <p:cNvPr id="200" name="Google Shape;200;p22"/>
            <p:cNvPicPr preferRelativeResize="0"/>
            <p:nvPr/>
          </p:nvPicPr>
          <p:blipFill>
            <a:blip r:embed="rId3">
              <a:alphaModFix/>
            </a:blip>
            <a:stretch>
              <a:fillRect/>
            </a:stretch>
          </p:blipFill>
          <p:spPr>
            <a:xfrm rot="5400000">
              <a:off x="-67512" y="2714389"/>
              <a:ext cx="2212193" cy="5143501"/>
            </a:xfrm>
            <a:prstGeom prst="rect">
              <a:avLst/>
            </a:prstGeom>
            <a:noFill/>
            <a:ln>
              <a:noFill/>
            </a:ln>
          </p:spPr>
        </p:pic>
      </p:grpSp>
      <p:sp>
        <p:nvSpPr>
          <p:cNvPr id="201" name="Google Shape;20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02" name="Shape 202"/>
        <p:cNvGrpSpPr/>
        <p:nvPr/>
      </p:nvGrpSpPr>
      <p:grpSpPr>
        <a:xfrm>
          <a:off x="0" y="0"/>
          <a:ext cx="0" cy="0"/>
          <a:chOff x="0" y="0"/>
          <a:chExt cx="0" cy="0"/>
        </a:xfrm>
      </p:grpSpPr>
      <p:grpSp>
        <p:nvGrpSpPr>
          <p:cNvPr id="203" name="Google Shape;203;p23"/>
          <p:cNvGrpSpPr/>
          <p:nvPr/>
        </p:nvGrpSpPr>
        <p:grpSpPr>
          <a:xfrm>
            <a:off x="-827516" y="-1749787"/>
            <a:ext cx="11796651" cy="9037626"/>
            <a:chOff x="-827516" y="-1749787"/>
            <a:chExt cx="11796651" cy="9037626"/>
          </a:xfrm>
        </p:grpSpPr>
        <p:pic>
          <p:nvPicPr>
            <p:cNvPr id="204" name="Google Shape;204;p23"/>
            <p:cNvPicPr preferRelativeResize="0"/>
            <p:nvPr/>
          </p:nvPicPr>
          <p:blipFill>
            <a:blip r:embed="rId2">
              <a:alphaModFix/>
            </a:blip>
            <a:stretch>
              <a:fillRect/>
            </a:stretch>
          </p:blipFill>
          <p:spPr>
            <a:xfrm flipH="1" rot="5400000">
              <a:off x="-39841" y="2932014"/>
              <a:ext cx="3568151" cy="5143501"/>
            </a:xfrm>
            <a:prstGeom prst="rect">
              <a:avLst/>
            </a:prstGeom>
            <a:noFill/>
            <a:ln>
              <a:noFill/>
            </a:ln>
          </p:spPr>
        </p:pic>
        <p:pic>
          <p:nvPicPr>
            <p:cNvPr id="205" name="Google Shape;205;p23"/>
            <p:cNvPicPr preferRelativeResize="0"/>
            <p:nvPr/>
          </p:nvPicPr>
          <p:blipFill>
            <a:blip r:embed="rId2">
              <a:alphaModFix/>
            </a:blip>
            <a:stretch>
              <a:fillRect/>
            </a:stretch>
          </p:blipFill>
          <p:spPr>
            <a:xfrm flipH="1" rot="-5400000">
              <a:off x="6613309" y="-2537461"/>
              <a:ext cx="3568151" cy="5143501"/>
            </a:xfrm>
            <a:prstGeom prst="rect">
              <a:avLst/>
            </a:prstGeom>
            <a:noFill/>
            <a:ln>
              <a:noFill/>
            </a:ln>
          </p:spPr>
        </p:pic>
      </p:grpSp>
      <p:grpSp>
        <p:nvGrpSpPr>
          <p:cNvPr id="206" name="Google Shape;206;p23"/>
          <p:cNvGrpSpPr/>
          <p:nvPr/>
        </p:nvGrpSpPr>
        <p:grpSpPr>
          <a:xfrm>
            <a:off x="-4346593" y="-2534989"/>
            <a:ext cx="17692156" cy="10259435"/>
            <a:chOff x="-4346593" y="-2534989"/>
            <a:chExt cx="17692156" cy="10259435"/>
          </a:xfrm>
        </p:grpSpPr>
        <p:pic>
          <p:nvPicPr>
            <p:cNvPr id="207" name="Google Shape;207;p23"/>
            <p:cNvPicPr preferRelativeResize="0"/>
            <p:nvPr/>
          </p:nvPicPr>
          <p:blipFill>
            <a:blip r:embed="rId3">
              <a:alphaModFix/>
            </a:blip>
            <a:stretch>
              <a:fillRect/>
            </a:stretch>
          </p:blipFill>
          <p:spPr>
            <a:xfrm flipH="1" rot="-3003894">
              <a:off x="-3263352" y="-1552861"/>
              <a:ext cx="4963724" cy="5143503"/>
            </a:xfrm>
            <a:prstGeom prst="rect">
              <a:avLst/>
            </a:prstGeom>
            <a:noFill/>
            <a:ln>
              <a:noFill/>
            </a:ln>
          </p:spPr>
        </p:pic>
        <p:pic>
          <p:nvPicPr>
            <p:cNvPr id="208" name="Google Shape;208;p23"/>
            <p:cNvPicPr preferRelativeResize="0"/>
            <p:nvPr/>
          </p:nvPicPr>
          <p:blipFill>
            <a:blip r:embed="rId3">
              <a:alphaModFix/>
            </a:blip>
            <a:stretch>
              <a:fillRect/>
            </a:stretch>
          </p:blipFill>
          <p:spPr>
            <a:xfrm rot="-7796106">
              <a:off x="7298598" y="1598814"/>
              <a:ext cx="4963724" cy="5143503"/>
            </a:xfrm>
            <a:prstGeom prst="rect">
              <a:avLst/>
            </a:prstGeom>
            <a:noFill/>
            <a:ln>
              <a:noFill/>
            </a:ln>
          </p:spPr>
        </p:pic>
      </p:grpSp>
      <p:sp>
        <p:nvSpPr>
          <p:cNvPr id="209" name="Google Shape;20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0" name="Shape 210"/>
        <p:cNvGrpSpPr/>
        <p:nvPr/>
      </p:nvGrpSpPr>
      <p:grpSpPr>
        <a:xfrm>
          <a:off x="0" y="0"/>
          <a:ext cx="0" cy="0"/>
          <a:chOff x="0" y="0"/>
          <a:chExt cx="0" cy="0"/>
        </a:xfrm>
      </p:grpSpPr>
      <p:grpSp>
        <p:nvGrpSpPr>
          <p:cNvPr id="211" name="Google Shape;211;p24"/>
          <p:cNvGrpSpPr/>
          <p:nvPr/>
        </p:nvGrpSpPr>
        <p:grpSpPr>
          <a:xfrm>
            <a:off x="-2854916" y="-4416911"/>
            <a:ext cx="9007201" cy="13920701"/>
            <a:chOff x="-2854916" y="-4416911"/>
            <a:chExt cx="9007201" cy="13920701"/>
          </a:xfrm>
        </p:grpSpPr>
        <p:pic>
          <p:nvPicPr>
            <p:cNvPr id="212" name="Google Shape;212;p24"/>
            <p:cNvPicPr preferRelativeResize="0"/>
            <p:nvPr/>
          </p:nvPicPr>
          <p:blipFill>
            <a:blip r:embed="rId2">
              <a:alphaModFix/>
            </a:blip>
            <a:stretch>
              <a:fillRect/>
            </a:stretch>
          </p:blipFill>
          <p:spPr>
            <a:xfrm flipH="1">
              <a:off x="-2854916" y="-60136"/>
              <a:ext cx="3568151" cy="5143501"/>
            </a:xfrm>
            <a:prstGeom prst="rect">
              <a:avLst/>
            </a:prstGeom>
            <a:noFill/>
            <a:ln>
              <a:noFill/>
            </a:ln>
          </p:spPr>
        </p:pic>
        <p:pic>
          <p:nvPicPr>
            <p:cNvPr id="213" name="Google Shape;213;p24"/>
            <p:cNvPicPr preferRelativeResize="0"/>
            <p:nvPr/>
          </p:nvPicPr>
          <p:blipFill>
            <a:blip r:embed="rId2">
              <a:alphaModFix/>
            </a:blip>
            <a:stretch>
              <a:fillRect/>
            </a:stretch>
          </p:blipFill>
          <p:spPr>
            <a:xfrm>
              <a:off x="2584134" y="4360289"/>
              <a:ext cx="3568151" cy="5143501"/>
            </a:xfrm>
            <a:prstGeom prst="rect">
              <a:avLst/>
            </a:prstGeom>
            <a:noFill/>
            <a:ln>
              <a:noFill/>
            </a:ln>
          </p:spPr>
        </p:pic>
        <p:pic>
          <p:nvPicPr>
            <p:cNvPr id="214" name="Google Shape;214;p24"/>
            <p:cNvPicPr preferRelativeResize="0"/>
            <p:nvPr/>
          </p:nvPicPr>
          <p:blipFill>
            <a:blip r:embed="rId2">
              <a:alphaModFix/>
            </a:blip>
            <a:stretch>
              <a:fillRect/>
            </a:stretch>
          </p:blipFill>
          <p:spPr>
            <a:xfrm>
              <a:off x="1593184" y="-4416911"/>
              <a:ext cx="3568151" cy="5143501"/>
            </a:xfrm>
            <a:prstGeom prst="rect">
              <a:avLst/>
            </a:prstGeom>
            <a:noFill/>
            <a:ln>
              <a:noFill/>
            </a:ln>
          </p:spPr>
        </p:pic>
      </p:grpSp>
      <p:sp>
        <p:nvSpPr>
          <p:cNvPr id="215" name="Google Shape;215;p24"/>
          <p:cNvSpPr txBox="1"/>
          <p:nvPr>
            <p:ph type="title"/>
          </p:nvPr>
        </p:nvSpPr>
        <p:spPr>
          <a:xfrm>
            <a:off x="713225" y="1128750"/>
            <a:ext cx="4448100" cy="925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6" name="Google Shape;216;p24"/>
          <p:cNvSpPr txBox="1"/>
          <p:nvPr>
            <p:ph idx="1" type="subTitle"/>
          </p:nvPr>
        </p:nvSpPr>
        <p:spPr>
          <a:xfrm>
            <a:off x="713225" y="1910002"/>
            <a:ext cx="4448100" cy="8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24"/>
          <p:cNvSpPr txBox="1"/>
          <p:nvPr/>
        </p:nvSpPr>
        <p:spPr>
          <a:xfrm>
            <a:off x="713225" y="3352225"/>
            <a:ext cx="40806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Heebo"/>
                <a:ea typeface="Heebo"/>
                <a:cs typeface="Heebo"/>
                <a:sym typeface="Heebo"/>
              </a:rPr>
              <a:t>CREDITS:</a:t>
            </a:r>
            <a:r>
              <a:rPr lang="en" sz="1000">
                <a:solidFill>
                  <a:schemeClr val="dk1"/>
                </a:solidFill>
                <a:latin typeface="Heebo"/>
                <a:ea typeface="Heebo"/>
                <a:cs typeface="Heebo"/>
                <a:sym typeface="Heebo"/>
              </a:rPr>
              <a:t> This presentation template was created by </a:t>
            </a:r>
            <a:r>
              <a:rPr b="1" lang="en" sz="1000" u="sng">
                <a:solidFill>
                  <a:schemeClr val="dk1"/>
                </a:solidFill>
                <a:latin typeface="Heebo"/>
                <a:ea typeface="Heebo"/>
                <a:cs typeface="Heebo"/>
                <a:sym typeface="Heebo"/>
                <a:hlinkClick r:id="rId3">
                  <a:extLst>
                    <a:ext uri="{A12FA001-AC4F-418D-AE19-62706E023703}">
                      <ahyp:hlinkClr val="tx"/>
                    </a:ext>
                  </a:extLst>
                </a:hlinkClick>
              </a:rPr>
              <a:t>Slidesgo</a:t>
            </a:r>
            <a:r>
              <a:rPr lang="en" sz="1000">
                <a:solidFill>
                  <a:schemeClr val="dk1"/>
                </a:solidFill>
                <a:latin typeface="Heebo"/>
                <a:ea typeface="Heebo"/>
                <a:cs typeface="Heebo"/>
                <a:sym typeface="Heebo"/>
              </a:rPr>
              <a:t>, and includes icons by </a:t>
            </a:r>
            <a:r>
              <a:rPr b="1" lang="en" sz="1000" u="sng">
                <a:solidFill>
                  <a:schemeClr val="dk1"/>
                </a:solidFill>
                <a:latin typeface="Heebo"/>
                <a:ea typeface="Heebo"/>
                <a:cs typeface="Heebo"/>
                <a:sym typeface="Heebo"/>
                <a:hlinkClick r:id="rId4">
                  <a:extLst>
                    <a:ext uri="{A12FA001-AC4F-418D-AE19-62706E023703}">
                      <ahyp:hlinkClr val="tx"/>
                    </a:ext>
                  </a:extLst>
                </a:hlinkClick>
              </a:rPr>
              <a:t>Flaticon</a:t>
            </a:r>
            <a:r>
              <a:rPr lang="en" sz="1000">
                <a:solidFill>
                  <a:schemeClr val="dk1"/>
                </a:solidFill>
                <a:latin typeface="Heebo"/>
                <a:ea typeface="Heebo"/>
                <a:cs typeface="Heebo"/>
                <a:sym typeface="Heebo"/>
              </a:rPr>
              <a:t>, and infographics &amp; images by </a:t>
            </a:r>
            <a:r>
              <a:rPr b="1" lang="en" sz="1000" u="sng">
                <a:solidFill>
                  <a:schemeClr val="dk1"/>
                </a:solidFill>
                <a:latin typeface="Heebo"/>
                <a:ea typeface="Heebo"/>
                <a:cs typeface="Heebo"/>
                <a:sym typeface="Heebo"/>
                <a:hlinkClick r:id="rId5">
                  <a:extLst>
                    <a:ext uri="{A12FA001-AC4F-418D-AE19-62706E023703}">
                      <ahyp:hlinkClr val="tx"/>
                    </a:ext>
                  </a:extLst>
                </a:hlinkClick>
              </a:rPr>
              <a:t>Freepik</a:t>
            </a:r>
            <a:r>
              <a:rPr lang="en" sz="1000" u="sng">
                <a:solidFill>
                  <a:schemeClr val="dk1"/>
                </a:solidFill>
                <a:latin typeface="Heebo"/>
                <a:ea typeface="Heebo"/>
                <a:cs typeface="Heebo"/>
                <a:sym typeface="Heebo"/>
              </a:rPr>
              <a:t> </a:t>
            </a:r>
            <a:endParaRPr b="1" sz="1000" u="sng">
              <a:solidFill>
                <a:schemeClr val="dk1"/>
              </a:solidFill>
              <a:latin typeface="Heebo"/>
              <a:ea typeface="Heebo"/>
              <a:cs typeface="Heebo"/>
              <a:sym typeface="Heeb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8" name="Shape 218"/>
        <p:cNvGrpSpPr/>
        <p:nvPr/>
      </p:nvGrpSpPr>
      <p:grpSpPr>
        <a:xfrm>
          <a:off x="0" y="0"/>
          <a:ext cx="0" cy="0"/>
          <a:chOff x="0" y="0"/>
          <a:chExt cx="0" cy="0"/>
        </a:xfrm>
      </p:grpSpPr>
      <p:grpSp>
        <p:nvGrpSpPr>
          <p:cNvPr id="219" name="Google Shape;219;p25"/>
          <p:cNvGrpSpPr/>
          <p:nvPr/>
        </p:nvGrpSpPr>
        <p:grpSpPr>
          <a:xfrm>
            <a:off x="-2641700" y="-2464733"/>
            <a:ext cx="14020826" cy="9253002"/>
            <a:chOff x="-2641700" y="-2464733"/>
            <a:chExt cx="14020826" cy="9253002"/>
          </a:xfrm>
        </p:grpSpPr>
        <p:pic>
          <p:nvPicPr>
            <p:cNvPr id="220" name="Google Shape;220;p25"/>
            <p:cNvPicPr preferRelativeResize="0"/>
            <p:nvPr/>
          </p:nvPicPr>
          <p:blipFill>
            <a:blip r:embed="rId2">
              <a:alphaModFix/>
            </a:blip>
            <a:stretch>
              <a:fillRect/>
            </a:stretch>
          </p:blipFill>
          <p:spPr>
            <a:xfrm>
              <a:off x="6247600" y="2072942"/>
              <a:ext cx="5131526" cy="4715327"/>
            </a:xfrm>
            <a:prstGeom prst="rect">
              <a:avLst/>
            </a:prstGeom>
            <a:noFill/>
            <a:ln>
              <a:noFill/>
            </a:ln>
          </p:spPr>
        </p:pic>
        <p:pic>
          <p:nvPicPr>
            <p:cNvPr id="221" name="Google Shape;221;p25"/>
            <p:cNvPicPr preferRelativeResize="0"/>
            <p:nvPr/>
          </p:nvPicPr>
          <p:blipFill>
            <a:blip r:embed="rId2">
              <a:alphaModFix/>
            </a:blip>
            <a:stretch>
              <a:fillRect/>
            </a:stretch>
          </p:blipFill>
          <p:spPr>
            <a:xfrm>
              <a:off x="-2641700" y="-2464733"/>
              <a:ext cx="5131526" cy="4715327"/>
            </a:xfrm>
            <a:prstGeom prst="rect">
              <a:avLst/>
            </a:prstGeom>
            <a:noFill/>
            <a:ln>
              <a:noFill/>
            </a:ln>
          </p:spPr>
        </p:pic>
      </p:grpSp>
      <p:grpSp>
        <p:nvGrpSpPr>
          <p:cNvPr id="222" name="Google Shape;222;p25"/>
          <p:cNvGrpSpPr/>
          <p:nvPr/>
        </p:nvGrpSpPr>
        <p:grpSpPr>
          <a:xfrm>
            <a:off x="-1368300" y="-383737"/>
            <a:ext cx="13416160" cy="7367565"/>
            <a:chOff x="-1368300" y="-383737"/>
            <a:chExt cx="13416160" cy="7367565"/>
          </a:xfrm>
        </p:grpSpPr>
        <p:pic>
          <p:nvPicPr>
            <p:cNvPr id="223" name="Google Shape;223;p25"/>
            <p:cNvPicPr preferRelativeResize="0"/>
            <p:nvPr/>
          </p:nvPicPr>
          <p:blipFill>
            <a:blip r:embed="rId3">
              <a:alphaModFix/>
            </a:blip>
            <a:stretch>
              <a:fillRect/>
            </a:stretch>
          </p:blipFill>
          <p:spPr>
            <a:xfrm flipH="1" rot="7186051">
              <a:off x="-34215" y="1586593"/>
              <a:ext cx="3568149" cy="5143497"/>
            </a:xfrm>
            <a:prstGeom prst="rect">
              <a:avLst/>
            </a:prstGeom>
            <a:noFill/>
            <a:ln>
              <a:noFill/>
            </a:ln>
          </p:spPr>
        </p:pic>
        <p:pic>
          <p:nvPicPr>
            <p:cNvPr id="224" name="Google Shape;224;p25"/>
            <p:cNvPicPr preferRelativeResize="0"/>
            <p:nvPr/>
          </p:nvPicPr>
          <p:blipFill>
            <a:blip r:embed="rId3">
              <a:alphaModFix/>
            </a:blip>
            <a:stretch>
              <a:fillRect/>
            </a:stretch>
          </p:blipFill>
          <p:spPr>
            <a:xfrm rot="5400000">
              <a:off x="7692034" y="-1171411"/>
              <a:ext cx="3568151" cy="5143501"/>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5" name="Shape 225"/>
        <p:cNvGrpSpPr/>
        <p:nvPr/>
      </p:nvGrpSpPr>
      <p:grpSpPr>
        <a:xfrm>
          <a:off x="0" y="0"/>
          <a:ext cx="0" cy="0"/>
          <a:chOff x="0" y="0"/>
          <a:chExt cx="0" cy="0"/>
        </a:xfrm>
      </p:grpSpPr>
      <p:grpSp>
        <p:nvGrpSpPr>
          <p:cNvPr id="226" name="Google Shape;226;p26"/>
          <p:cNvGrpSpPr/>
          <p:nvPr/>
        </p:nvGrpSpPr>
        <p:grpSpPr>
          <a:xfrm>
            <a:off x="-2748781" y="-4245972"/>
            <a:ext cx="14338702" cy="11890187"/>
            <a:chOff x="-2748781" y="-4245972"/>
            <a:chExt cx="14338702" cy="11890187"/>
          </a:xfrm>
        </p:grpSpPr>
        <p:pic>
          <p:nvPicPr>
            <p:cNvPr id="227" name="Google Shape;227;p26"/>
            <p:cNvPicPr preferRelativeResize="0"/>
            <p:nvPr/>
          </p:nvPicPr>
          <p:blipFill>
            <a:blip r:embed="rId2">
              <a:alphaModFix/>
            </a:blip>
            <a:stretch>
              <a:fillRect/>
            </a:stretch>
          </p:blipFill>
          <p:spPr>
            <a:xfrm>
              <a:off x="-2040602" y="2805513"/>
              <a:ext cx="2665873" cy="4838703"/>
            </a:xfrm>
            <a:prstGeom prst="rect">
              <a:avLst/>
            </a:prstGeom>
            <a:noFill/>
            <a:ln>
              <a:noFill/>
            </a:ln>
          </p:spPr>
        </p:pic>
        <p:pic>
          <p:nvPicPr>
            <p:cNvPr id="228" name="Google Shape;228;p26"/>
            <p:cNvPicPr preferRelativeResize="0"/>
            <p:nvPr/>
          </p:nvPicPr>
          <p:blipFill>
            <a:blip r:embed="rId3">
              <a:alphaModFix/>
            </a:blip>
            <a:stretch>
              <a:fillRect/>
            </a:stretch>
          </p:blipFill>
          <p:spPr>
            <a:xfrm>
              <a:off x="7622838" y="2121514"/>
              <a:ext cx="2212193" cy="5143501"/>
            </a:xfrm>
            <a:prstGeom prst="rect">
              <a:avLst/>
            </a:prstGeom>
            <a:noFill/>
            <a:ln>
              <a:noFill/>
            </a:ln>
          </p:spPr>
        </p:pic>
        <p:pic>
          <p:nvPicPr>
            <p:cNvPr id="229" name="Google Shape;229;p26"/>
            <p:cNvPicPr preferRelativeResize="0"/>
            <p:nvPr/>
          </p:nvPicPr>
          <p:blipFill>
            <a:blip r:embed="rId4">
              <a:alphaModFix/>
            </a:blip>
            <a:stretch>
              <a:fillRect/>
            </a:stretch>
          </p:blipFill>
          <p:spPr>
            <a:xfrm rot="-3005391">
              <a:off x="-1665652" y="-3264010"/>
              <a:ext cx="4963720" cy="5143498"/>
            </a:xfrm>
            <a:prstGeom prst="rect">
              <a:avLst/>
            </a:prstGeom>
            <a:noFill/>
            <a:ln>
              <a:noFill/>
            </a:ln>
          </p:spPr>
        </p:pic>
        <p:pic>
          <p:nvPicPr>
            <p:cNvPr id="230" name="Google Shape;230;p26"/>
            <p:cNvPicPr preferRelativeResize="0"/>
            <p:nvPr/>
          </p:nvPicPr>
          <p:blipFill>
            <a:blip r:embed="rId4">
              <a:alphaModFix/>
            </a:blip>
            <a:stretch>
              <a:fillRect/>
            </a:stretch>
          </p:blipFill>
          <p:spPr>
            <a:xfrm rot="-6121826">
              <a:off x="6075498" y="-3533997"/>
              <a:ext cx="4963719" cy="5143498"/>
            </a:xfrm>
            <a:prstGeom prst="rect">
              <a:avLst/>
            </a:prstGeom>
            <a:noFill/>
            <a:ln>
              <a:noFill/>
            </a:ln>
          </p:spPr>
        </p:pic>
      </p:grpSp>
      <p:grpSp>
        <p:nvGrpSpPr>
          <p:cNvPr id="231" name="Google Shape;231;p26"/>
          <p:cNvGrpSpPr/>
          <p:nvPr/>
        </p:nvGrpSpPr>
        <p:grpSpPr>
          <a:xfrm>
            <a:off x="-4022566" y="-919412"/>
            <a:ext cx="17173601" cy="5757151"/>
            <a:chOff x="-4022566" y="-919412"/>
            <a:chExt cx="17173601" cy="5757151"/>
          </a:xfrm>
        </p:grpSpPr>
        <p:pic>
          <p:nvPicPr>
            <p:cNvPr id="232" name="Google Shape;232;p26"/>
            <p:cNvPicPr preferRelativeResize="0"/>
            <p:nvPr/>
          </p:nvPicPr>
          <p:blipFill>
            <a:blip r:embed="rId5">
              <a:alphaModFix/>
            </a:blip>
            <a:stretch>
              <a:fillRect/>
            </a:stretch>
          </p:blipFill>
          <p:spPr>
            <a:xfrm>
              <a:off x="7693684" y="-305761"/>
              <a:ext cx="5457352" cy="5143501"/>
            </a:xfrm>
            <a:prstGeom prst="rect">
              <a:avLst/>
            </a:prstGeom>
            <a:noFill/>
            <a:ln>
              <a:noFill/>
            </a:ln>
          </p:spPr>
        </p:pic>
        <p:pic>
          <p:nvPicPr>
            <p:cNvPr id="233" name="Google Shape;233;p26"/>
            <p:cNvPicPr preferRelativeResize="0"/>
            <p:nvPr/>
          </p:nvPicPr>
          <p:blipFill>
            <a:blip r:embed="rId5">
              <a:alphaModFix/>
            </a:blip>
            <a:stretch>
              <a:fillRect/>
            </a:stretch>
          </p:blipFill>
          <p:spPr>
            <a:xfrm rot="5400000">
              <a:off x="-4179491" y="-762486"/>
              <a:ext cx="5457352" cy="5143501"/>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2006237" y="3067817"/>
            <a:ext cx="5131526" cy="4715327"/>
          </a:xfrm>
          <a:prstGeom prst="rect">
            <a:avLst/>
          </a:prstGeom>
          <a:noFill/>
          <a:ln>
            <a:noFill/>
          </a:ln>
        </p:spPr>
      </p:pic>
      <p:grpSp>
        <p:nvGrpSpPr>
          <p:cNvPr id="28" name="Google Shape;28;p4"/>
          <p:cNvGrpSpPr/>
          <p:nvPr/>
        </p:nvGrpSpPr>
        <p:grpSpPr>
          <a:xfrm>
            <a:off x="-2881991" y="-2336811"/>
            <a:ext cx="14656501" cy="7096101"/>
            <a:chOff x="-2881991" y="-2336811"/>
            <a:chExt cx="14656501" cy="7096101"/>
          </a:xfrm>
        </p:grpSpPr>
        <p:pic>
          <p:nvPicPr>
            <p:cNvPr id="29" name="Google Shape;29;p4"/>
            <p:cNvPicPr preferRelativeResize="0"/>
            <p:nvPr/>
          </p:nvPicPr>
          <p:blipFill>
            <a:blip r:embed="rId3">
              <a:alphaModFix/>
            </a:blip>
            <a:stretch>
              <a:fillRect/>
            </a:stretch>
          </p:blipFill>
          <p:spPr>
            <a:xfrm>
              <a:off x="8206359" y="-2336811"/>
              <a:ext cx="3568151" cy="5143501"/>
            </a:xfrm>
            <a:prstGeom prst="rect">
              <a:avLst/>
            </a:prstGeom>
            <a:noFill/>
            <a:ln>
              <a:noFill/>
            </a:ln>
          </p:spPr>
        </p:pic>
        <p:pic>
          <p:nvPicPr>
            <p:cNvPr id="30" name="Google Shape;30;p4"/>
            <p:cNvPicPr preferRelativeResize="0"/>
            <p:nvPr/>
          </p:nvPicPr>
          <p:blipFill>
            <a:blip r:embed="rId3">
              <a:alphaModFix/>
            </a:blip>
            <a:stretch>
              <a:fillRect/>
            </a:stretch>
          </p:blipFill>
          <p:spPr>
            <a:xfrm flipH="1">
              <a:off x="-2881991" y="-384211"/>
              <a:ext cx="3568151" cy="5143501"/>
            </a:xfrm>
            <a:prstGeom prst="rect">
              <a:avLst/>
            </a:prstGeom>
            <a:noFill/>
            <a:ln>
              <a:noFill/>
            </a:ln>
          </p:spPr>
        </p:pic>
      </p:grpSp>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5"/>
          <p:cNvSpPr txBox="1"/>
          <p:nvPr>
            <p:ph idx="1" type="subTitle"/>
          </p:nvPr>
        </p:nvSpPr>
        <p:spPr>
          <a:xfrm>
            <a:off x="5151737" y="2739900"/>
            <a:ext cx="2505600" cy="14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5"/>
          <p:cNvSpPr txBox="1"/>
          <p:nvPr>
            <p:ph idx="2" type="subTitle"/>
          </p:nvPr>
        </p:nvSpPr>
        <p:spPr>
          <a:xfrm>
            <a:off x="1486663" y="2739900"/>
            <a:ext cx="2505600" cy="14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5"/>
          <p:cNvSpPr txBox="1"/>
          <p:nvPr>
            <p:ph idx="3" type="subTitle"/>
          </p:nvPr>
        </p:nvSpPr>
        <p:spPr>
          <a:xfrm>
            <a:off x="1486663" y="2287751"/>
            <a:ext cx="25056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 name="Google Shape;38;p5"/>
          <p:cNvSpPr txBox="1"/>
          <p:nvPr>
            <p:ph idx="4" type="subTitle"/>
          </p:nvPr>
        </p:nvSpPr>
        <p:spPr>
          <a:xfrm>
            <a:off x="5151738" y="2287751"/>
            <a:ext cx="25056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9" name="Google Shape;39;p5"/>
          <p:cNvGrpSpPr/>
          <p:nvPr/>
        </p:nvGrpSpPr>
        <p:grpSpPr>
          <a:xfrm>
            <a:off x="-1706012" y="-2305311"/>
            <a:ext cx="13573082" cy="7988301"/>
            <a:chOff x="-1706012" y="-2305311"/>
            <a:chExt cx="13573082" cy="7988301"/>
          </a:xfrm>
        </p:grpSpPr>
        <p:pic>
          <p:nvPicPr>
            <p:cNvPr id="40" name="Google Shape;40;p5"/>
            <p:cNvPicPr preferRelativeResize="0"/>
            <p:nvPr/>
          </p:nvPicPr>
          <p:blipFill>
            <a:blip r:embed="rId2">
              <a:alphaModFix/>
            </a:blip>
            <a:stretch>
              <a:fillRect/>
            </a:stretch>
          </p:blipFill>
          <p:spPr>
            <a:xfrm flipH="1" rot="10800000">
              <a:off x="6903349" y="-2305311"/>
              <a:ext cx="4963722" cy="5143501"/>
            </a:xfrm>
            <a:prstGeom prst="rect">
              <a:avLst/>
            </a:prstGeom>
            <a:noFill/>
            <a:ln>
              <a:noFill/>
            </a:ln>
          </p:spPr>
        </p:pic>
        <p:pic>
          <p:nvPicPr>
            <p:cNvPr id="41" name="Google Shape;41;p5"/>
            <p:cNvPicPr preferRelativeResize="0"/>
            <p:nvPr/>
          </p:nvPicPr>
          <p:blipFill>
            <a:blip r:embed="rId3">
              <a:alphaModFix/>
            </a:blip>
            <a:stretch>
              <a:fillRect/>
            </a:stretch>
          </p:blipFill>
          <p:spPr>
            <a:xfrm>
              <a:off x="-1706012" y="539489"/>
              <a:ext cx="2212193" cy="5143501"/>
            </a:xfrm>
            <a:prstGeom prst="rect">
              <a:avLst/>
            </a:prstGeom>
            <a:noFill/>
            <a:ln>
              <a:noFill/>
            </a:ln>
          </p:spPr>
        </p:pic>
      </p:grpSp>
      <p:pic>
        <p:nvPicPr>
          <p:cNvPr id="42" name="Google Shape;42;p5"/>
          <p:cNvPicPr preferRelativeResize="0"/>
          <p:nvPr/>
        </p:nvPicPr>
        <p:blipFill>
          <a:blip r:embed="rId4">
            <a:alphaModFix/>
          </a:blip>
          <a:stretch>
            <a:fillRect/>
          </a:stretch>
        </p:blipFill>
        <p:spPr>
          <a:xfrm rot="-5400000">
            <a:off x="5397584" y="2832464"/>
            <a:ext cx="3568151"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grpSp>
        <p:nvGrpSpPr>
          <p:cNvPr id="44" name="Google Shape;44;p6"/>
          <p:cNvGrpSpPr/>
          <p:nvPr/>
        </p:nvGrpSpPr>
        <p:grpSpPr>
          <a:xfrm>
            <a:off x="-4077971" y="-3353513"/>
            <a:ext cx="13614840" cy="10269753"/>
            <a:chOff x="-4077971" y="-3353513"/>
            <a:chExt cx="13614840" cy="10269753"/>
          </a:xfrm>
        </p:grpSpPr>
        <p:pic>
          <p:nvPicPr>
            <p:cNvPr id="45" name="Google Shape;45;p6"/>
            <p:cNvPicPr preferRelativeResize="0"/>
            <p:nvPr/>
          </p:nvPicPr>
          <p:blipFill>
            <a:blip r:embed="rId2">
              <a:alphaModFix/>
            </a:blip>
            <a:stretch>
              <a:fillRect/>
            </a:stretch>
          </p:blipFill>
          <p:spPr>
            <a:xfrm>
              <a:off x="7324676" y="1772739"/>
              <a:ext cx="2212193" cy="5143501"/>
            </a:xfrm>
            <a:prstGeom prst="rect">
              <a:avLst/>
            </a:prstGeom>
            <a:noFill/>
            <a:ln>
              <a:noFill/>
            </a:ln>
          </p:spPr>
        </p:pic>
        <p:pic>
          <p:nvPicPr>
            <p:cNvPr id="46" name="Google Shape;46;p6"/>
            <p:cNvPicPr preferRelativeResize="0"/>
            <p:nvPr/>
          </p:nvPicPr>
          <p:blipFill>
            <a:blip r:embed="rId3">
              <a:alphaModFix/>
            </a:blip>
            <a:stretch>
              <a:fillRect/>
            </a:stretch>
          </p:blipFill>
          <p:spPr>
            <a:xfrm rot="2146076">
              <a:off x="-3042875" y="-2387912"/>
              <a:ext cx="4963722" cy="5143501"/>
            </a:xfrm>
            <a:prstGeom prst="rect">
              <a:avLst/>
            </a:prstGeom>
            <a:noFill/>
            <a:ln>
              <a:noFill/>
            </a:ln>
          </p:spPr>
        </p:pic>
      </p:grpSp>
      <p:grpSp>
        <p:nvGrpSpPr>
          <p:cNvPr id="47" name="Google Shape;47;p6"/>
          <p:cNvGrpSpPr/>
          <p:nvPr/>
        </p:nvGrpSpPr>
        <p:grpSpPr>
          <a:xfrm>
            <a:off x="-1717716" y="-2454312"/>
            <a:ext cx="13328126" cy="11639176"/>
            <a:chOff x="-1717716" y="-2454312"/>
            <a:chExt cx="13328126" cy="11639176"/>
          </a:xfrm>
        </p:grpSpPr>
        <p:pic>
          <p:nvPicPr>
            <p:cNvPr id="48" name="Google Shape;48;p6"/>
            <p:cNvPicPr preferRelativeResize="0"/>
            <p:nvPr/>
          </p:nvPicPr>
          <p:blipFill>
            <a:blip r:embed="rId4">
              <a:alphaModFix/>
            </a:blip>
            <a:stretch>
              <a:fillRect/>
            </a:stretch>
          </p:blipFill>
          <p:spPr>
            <a:xfrm flipH="1" rot="5400000">
              <a:off x="7254584" y="-3241986"/>
              <a:ext cx="3568151" cy="5143501"/>
            </a:xfrm>
            <a:prstGeom prst="rect">
              <a:avLst/>
            </a:prstGeom>
            <a:noFill/>
            <a:ln>
              <a:noFill/>
            </a:ln>
          </p:spPr>
        </p:pic>
        <p:pic>
          <p:nvPicPr>
            <p:cNvPr id="49" name="Google Shape;49;p6"/>
            <p:cNvPicPr preferRelativeResize="0"/>
            <p:nvPr/>
          </p:nvPicPr>
          <p:blipFill>
            <a:blip r:embed="rId4">
              <a:alphaModFix/>
            </a:blip>
            <a:stretch>
              <a:fillRect/>
            </a:stretch>
          </p:blipFill>
          <p:spPr>
            <a:xfrm>
              <a:off x="-1717716" y="4041364"/>
              <a:ext cx="3568151" cy="5143501"/>
            </a:xfrm>
            <a:prstGeom prst="rect">
              <a:avLst/>
            </a:prstGeom>
            <a:noFill/>
            <a:ln>
              <a:noFill/>
            </a:ln>
          </p:spPr>
        </p:pic>
      </p:grpSp>
      <p:sp>
        <p:nvSpPr>
          <p:cNvPr id="50" name="Google Shape;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flipH="1" rot="10800000">
            <a:off x="4742674" y="-190311"/>
            <a:ext cx="4963722" cy="5143501"/>
          </a:xfrm>
          <a:prstGeom prst="rect">
            <a:avLst/>
          </a:prstGeom>
          <a:noFill/>
          <a:ln>
            <a:noFill/>
          </a:ln>
        </p:spPr>
      </p:pic>
      <p:grpSp>
        <p:nvGrpSpPr>
          <p:cNvPr id="53" name="Google Shape;53;p7"/>
          <p:cNvGrpSpPr/>
          <p:nvPr/>
        </p:nvGrpSpPr>
        <p:grpSpPr>
          <a:xfrm>
            <a:off x="-2356572" y="826725"/>
            <a:ext cx="13727082" cy="6801264"/>
            <a:chOff x="-2356572" y="826725"/>
            <a:chExt cx="13727082" cy="6801264"/>
          </a:xfrm>
        </p:grpSpPr>
        <p:pic>
          <p:nvPicPr>
            <p:cNvPr id="54" name="Google Shape;54;p7"/>
            <p:cNvPicPr preferRelativeResize="0"/>
            <p:nvPr/>
          </p:nvPicPr>
          <p:blipFill>
            <a:blip r:embed="rId3">
              <a:alphaModFix/>
            </a:blip>
            <a:stretch>
              <a:fillRect/>
            </a:stretch>
          </p:blipFill>
          <p:spPr>
            <a:xfrm>
              <a:off x="7802359" y="2484489"/>
              <a:ext cx="3568151" cy="5143501"/>
            </a:xfrm>
            <a:prstGeom prst="rect">
              <a:avLst/>
            </a:prstGeom>
            <a:noFill/>
            <a:ln>
              <a:noFill/>
            </a:ln>
          </p:spPr>
        </p:pic>
        <p:pic>
          <p:nvPicPr>
            <p:cNvPr id="55" name="Google Shape;55;p7"/>
            <p:cNvPicPr preferRelativeResize="0"/>
            <p:nvPr/>
          </p:nvPicPr>
          <p:blipFill>
            <a:blip r:embed="rId4">
              <a:alphaModFix/>
            </a:blip>
            <a:stretch>
              <a:fillRect/>
            </a:stretch>
          </p:blipFill>
          <p:spPr>
            <a:xfrm rot="-5235329">
              <a:off x="-2385792" y="1103663"/>
              <a:ext cx="5457352" cy="5143501"/>
            </a:xfrm>
            <a:prstGeom prst="rect">
              <a:avLst/>
            </a:prstGeom>
            <a:noFill/>
            <a:ln>
              <a:noFill/>
            </a:ln>
          </p:spPr>
        </p:pic>
      </p:grpSp>
      <p:sp>
        <p:nvSpPr>
          <p:cNvPr id="56" name="Google Shape;56;p7"/>
          <p:cNvSpPr txBox="1"/>
          <p:nvPr>
            <p:ph type="title"/>
          </p:nvPr>
        </p:nvSpPr>
        <p:spPr>
          <a:xfrm>
            <a:off x="811975" y="878850"/>
            <a:ext cx="4097700" cy="102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 name="Google Shape;57;p7"/>
          <p:cNvSpPr txBox="1"/>
          <p:nvPr>
            <p:ph idx="1" type="subTitle"/>
          </p:nvPr>
        </p:nvSpPr>
        <p:spPr>
          <a:xfrm>
            <a:off x="811975" y="1966350"/>
            <a:ext cx="40977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58" name="Google Shape;58;p7"/>
          <p:cNvSpPr/>
          <p:nvPr>
            <p:ph idx="2" type="pic"/>
          </p:nvPr>
        </p:nvSpPr>
        <p:spPr>
          <a:xfrm>
            <a:off x="5230350" y="875700"/>
            <a:ext cx="3389700" cy="33921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grpSp>
        <p:nvGrpSpPr>
          <p:cNvPr id="60" name="Google Shape;60;p8"/>
          <p:cNvGrpSpPr/>
          <p:nvPr/>
        </p:nvGrpSpPr>
        <p:grpSpPr>
          <a:xfrm>
            <a:off x="-1761638" y="-2260404"/>
            <a:ext cx="13445667" cy="9573508"/>
            <a:chOff x="-1761638" y="-2260404"/>
            <a:chExt cx="13445667" cy="9573508"/>
          </a:xfrm>
        </p:grpSpPr>
        <p:pic>
          <p:nvPicPr>
            <p:cNvPr id="61" name="Google Shape;61;p8"/>
            <p:cNvPicPr preferRelativeResize="0"/>
            <p:nvPr/>
          </p:nvPicPr>
          <p:blipFill>
            <a:blip r:embed="rId2">
              <a:alphaModFix/>
            </a:blip>
            <a:stretch>
              <a:fillRect/>
            </a:stretch>
          </p:blipFill>
          <p:spPr>
            <a:xfrm rot="4894599">
              <a:off x="6011633" y="-1756187"/>
              <a:ext cx="5457351" cy="5143500"/>
            </a:xfrm>
            <a:prstGeom prst="rect">
              <a:avLst/>
            </a:prstGeom>
            <a:noFill/>
            <a:ln>
              <a:noFill/>
            </a:ln>
          </p:spPr>
        </p:pic>
        <p:pic>
          <p:nvPicPr>
            <p:cNvPr id="62" name="Google Shape;62;p8"/>
            <p:cNvPicPr preferRelativeResize="0"/>
            <p:nvPr/>
          </p:nvPicPr>
          <p:blipFill>
            <a:blip r:embed="rId2">
              <a:alphaModFix/>
            </a:blip>
            <a:stretch>
              <a:fillRect/>
            </a:stretch>
          </p:blipFill>
          <p:spPr>
            <a:xfrm rot="-5905401">
              <a:off x="-1546592" y="1665388"/>
              <a:ext cx="5457351" cy="5143500"/>
            </a:xfrm>
            <a:prstGeom prst="rect">
              <a:avLst/>
            </a:prstGeom>
            <a:noFill/>
            <a:ln>
              <a:noFill/>
            </a:ln>
          </p:spPr>
        </p:pic>
      </p:grpSp>
      <p:grpSp>
        <p:nvGrpSpPr>
          <p:cNvPr id="63" name="Google Shape;63;p8"/>
          <p:cNvGrpSpPr/>
          <p:nvPr/>
        </p:nvGrpSpPr>
        <p:grpSpPr>
          <a:xfrm>
            <a:off x="-1039887" y="-842761"/>
            <a:ext cx="11162693" cy="7245026"/>
            <a:chOff x="-1039887" y="-842761"/>
            <a:chExt cx="11162693" cy="7245026"/>
          </a:xfrm>
        </p:grpSpPr>
        <p:pic>
          <p:nvPicPr>
            <p:cNvPr id="64" name="Google Shape;64;p8"/>
            <p:cNvPicPr preferRelativeResize="0"/>
            <p:nvPr/>
          </p:nvPicPr>
          <p:blipFill>
            <a:blip r:embed="rId3">
              <a:alphaModFix/>
            </a:blip>
            <a:stretch>
              <a:fillRect/>
            </a:stretch>
          </p:blipFill>
          <p:spPr>
            <a:xfrm>
              <a:off x="-1039887" y="-842761"/>
              <a:ext cx="2212193" cy="5143501"/>
            </a:xfrm>
            <a:prstGeom prst="rect">
              <a:avLst/>
            </a:prstGeom>
            <a:noFill/>
            <a:ln>
              <a:noFill/>
            </a:ln>
          </p:spPr>
        </p:pic>
        <p:pic>
          <p:nvPicPr>
            <p:cNvPr id="65" name="Google Shape;65;p8"/>
            <p:cNvPicPr preferRelativeResize="0"/>
            <p:nvPr/>
          </p:nvPicPr>
          <p:blipFill>
            <a:blip r:embed="rId3">
              <a:alphaModFix/>
            </a:blip>
            <a:stretch>
              <a:fillRect/>
            </a:stretch>
          </p:blipFill>
          <p:spPr>
            <a:xfrm flipH="1">
              <a:off x="7910613" y="1258764"/>
              <a:ext cx="2212193" cy="5143501"/>
            </a:xfrm>
            <a:prstGeom prst="rect">
              <a:avLst/>
            </a:prstGeom>
            <a:noFill/>
            <a:ln>
              <a:noFill/>
            </a:ln>
          </p:spPr>
        </p:pic>
      </p:grpSp>
      <p:sp>
        <p:nvSpPr>
          <p:cNvPr id="66" name="Google Shape;6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pic>
        <p:nvPicPr>
          <p:cNvPr id="68" name="Google Shape;68;p9"/>
          <p:cNvPicPr preferRelativeResize="0"/>
          <p:nvPr/>
        </p:nvPicPr>
        <p:blipFill>
          <a:blip r:embed="rId2">
            <a:alphaModFix/>
          </a:blip>
          <a:stretch>
            <a:fillRect/>
          </a:stretch>
        </p:blipFill>
        <p:spPr>
          <a:xfrm>
            <a:off x="2090139" y="3075039"/>
            <a:ext cx="4963722" cy="5143501"/>
          </a:xfrm>
          <a:prstGeom prst="rect">
            <a:avLst/>
          </a:prstGeom>
          <a:noFill/>
          <a:ln>
            <a:noFill/>
          </a:ln>
        </p:spPr>
      </p:pic>
      <p:grpSp>
        <p:nvGrpSpPr>
          <p:cNvPr id="69" name="Google Shape;69;p9"/>
          <p:cNvGrpSpPr/>
          <p:nvPr/>
        </p:nvGrpSpPr>
        <p:grpSpPr>
          <a:xfrm>
            <a:off x="-2581566" y="-1507961"/>
            <a:ext cx="13915976" cy="7955376"/>
            <a:chOff x="-2581566" y="-1507961"/>
            <a:chExt cx="13915976" cy="7955376"/>
          </a:xfrm>
        </p:grpSpPr>
        <p:pic>
          <p:nvPicPr>
            <p:cNvPr id="70" name="Google Shape;70;p9"/>
            <p:cNvPicPr preferRelativeResize="0"/>
            <p:nvPr/>
          </p:nvPicPr>
          <p:blipFill>
            <a:blip r:embed="rId3">
              <a:alphaModFix/>
            </a:blip>
            <a:stretch>
              <a:fillRect/>
            </a:stretch>
          </p:blipFill>
          <p:spPr>
            <a:xfrm>
              <a:off x="7766259" y="1303914"/>
              <a:ext cx="3568151" cy="5143501"/>
            </a:xfrm>
            <a:prstGeom prst="rect">
              <a:avLst/>
            </a:prstGeom>
            <a:noFill/>
            <a:ln>
              <a:noFill/>
            </a:ln>
          </p:spPr>
        </p:pic>
        <p:pic>
          <p:nvPicPr>
            <p:cNvPr id="71" name="Google Shape;71;p9"/>
            <p:cNvPicPr preferRelativeResize="0"/>
            <p:nvPr/>
          </p:nvPicPr>
          <p:blipFill>
            <a:blip r:embed="rId3">
              <a:alphaModFix/>
            </a:blip>
            <a:stretch>
              <a:fillRect/>
            </a:stretch>
          </p:blipFill>
          <p:spPr>
            <a:xfrm rot="10800000">
              <a:off x="-2581566" y="-1507961"/>
              <a:ext cx="3568151" cy="5143501"/>
            </a:xfrm>
            <a:prstGeom prst="rect">
              <a:avLst/>
            </a:prstGeom>
            <a:noFill/>
            <a:ln>
              <a:noFill/>
            </a:ln>
          </p:spPr>
        </p:pic>
      </p:grpSp>
      <p:sp>
        <p:nvSpPr>
          <p:cNvPr id="72" name="Google Shape;72;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3" name="Google Shape;7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p:nvPr>
            <p:ph idx="2" type="pic"/>
          </p:nvPr>
        </p:nvSpPr>
        <p:spPr>
          <a:xfrm>
            <a:off x="0" y="0"/>
            <a:ext cx="9144000" cy="5143500"/>
          </a:xfrm>
          <a:prstGeom prst="rect">
            <a:avLst/>
          </a:prstGeom>
          <a:noFill/>
          <a:ln>
            <a:noFill/>
          </a:ln>
        </p:spPr>
      </p:sp>
      <p:sp>
        <p:nvSpPr>
          <p:cNvPr id="76" name="Google Shape;76;p10"/>
          <p:cNvSpPr txBox="1"/>
          <p:nvPr>
            <p:ph type="title"/>
          </p:nvPr>
        </p:nvSpPr>
        <p:spPr>
          <a:xfrm>
            <a:off x="1948800" y="4014450"/>
            <a:ext cx="5246400" cy="4416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indent="-304800" lvl="1" marL="9144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indent="-304800" lvl="2" marL="13716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indent="-304800" lvl="3" marL="1828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indent="-304800" lvl="4" marL="22860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indent="-304800" lvl="5" marL="27432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indent="-304800" lvl="6" marL="32004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indent="-304800" lvl="7" marL="36576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indent="-304800" lvl="8" marL="411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hyperlink" Target="https://www.linkedin.com/in/ziaukhan/" TargetMode="External"/><Relationship Id="rId5" Type="http://schemas.openxmlformats.org/officeDocument/2006/relationships/hyperlink" Target="https://www.facebook.com/ziakhan/" TargetMode="External"/><Relationship Id="rId6" Type="http://schemas.openxmlformats.org/officeDocument/2006/relationships/image" Target="../media/image8.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s://lmarena.ai/?leaderboard"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hyperlink" Target="https://www.linkedin.com/in/ziaukhan/" TargetMode="External"/><Relationship Id="rId4" Type="http://schemas.openxmlformats.org/officeDocument/2006/relationships/hyperlink" Target="https://www.facebook.com/ziakhan/" TargetMode="External"/><Relationship Id="rId5" Type="http://schemas.openxmlformats.org/officeDocument/2006/relationships/hyperlink" Target="https://bit.ly/4hTqT4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hyperlink" Target="https://www.facebook.com/share/p/1AeAQcf75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hyperlink" Target="http://www.youtube.com/watch?v=uqc8PWYq9Hw" TargetMode="Externa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hyperlink" Target="http://www.youtube.com/watch?v=rRbya6PI8zY" TargetMode="External"/><Relationship Id="rId4" Type="http://schemas.openxmlformats.org/officeDocument/2006/relationships/image" Target="../media/image6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79.png"/><Relationship Id="rId4" Type="http://schemas.openxmlformats.org/officeDocument/2006/relationships/image" Target="../media/image71.png"/><Relationship Id="rId9" Type="http://schemas.openxmlformats.org/officeDocument/2006/relationships/image" Target="../media/image63.png"/><Relationship Id="rId5" Type="http://schemas.openxmlformats.org/officeDocument/2006/relationships/image" Target="../media/image94.png"/><Relationship Id="rId6" Type="http://schemas.openxmlformats.org/officeDocument/2006/relationships/image" Target="../media/image58.png"/><Relationship Id="rId7" Type="http://schemas.openxmlformats.org/officeDocument/2006/relationships/image" Target="../media/image74.png"/><Relationship Id="rId8"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image" Target="../media/image57.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chatgpt.com/" TargetMode="External"/><Relationship Id="rId4" Type="http://schemas.openxmlformats.org/officeDocument/2006/relationships/hyperlink" Target="https://huggingface.co/chat/" TargetMode="External"/><Relationship Id="rId5" Type="http://schemas.openxmlformats.org/officeDocument/2006/relationships/hyperlink" Target="https://gemini.google.com/app" TargetMode="External"/><Relationship Id="rId6" Type="http://schemas.openxmlformats.org/officeDocument/2006/relationships/hyperlink" Target="https://copilot.microsoft.com/" TargetMode="External"/><Relationship Id="rId7" Type="http://schemas.openxmlformats.org/officeDocument/2006/relationships/hyperlink" Target="https://claude.ai/"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43.png"/><Relationship Id="rId4" Type="http://schemas.openxmlformats.org/officeDocument/2006/relationships/image" Target="../media/image62.png"/><Relationship Id="rId9" Type="http://schemas.openxmlformats.org/officeDocument/2006/relationships/image" Target="../media/image72.png"/><Relationship Id="rId5" Type="http://schemas.openxmlformats.org/officeDocument/2006/relationships/image" Target="../media/image78.png"/><Relationship Id="rId6" Type="http://schemas.openxmlformats.org/officeDocument/2006/relationships/image" Target="../media/image75.png"/><Relationship Id="rId7" Type="http://schemas.openxmlformats.org/officeDocument/2006/relationships/image" Target="../media/image73.png"/><Relationship Id="rId8" Type="http://schemas.openxmlformats.org/officeDocument/2006/relationships/image" Target="../media/image95.png"/><Relationship Id="rId11" Type="http://schemas.openxmlformats.org/officeDocument/2006/relationships/image" Target="../media/image70.png"/><Relationship Id="rId10" Type="http://schemas.openxmlformats.org/officeDocument/2006/relationships/image" Target="../media/image66.png"/><Relationship Id="rId13" Type="http://schemas.openxmlformats.org/officeDocument/2006/relationships/image" Target="../media/image76.png"/><Relationship Id="rId12"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77.png"/><Relationship Id="rId6" Type="http://schemas.openxmlformats.org/officeDocument/2006/relationships/image" Target="../media/image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80.png"/><Relationship Id="rId4" Type="http://schemas.openxmlformats.org/officeDocument/2006/relationships/image" Target="../media/image89.png"/><Relationship Id="rId5" Type="http://schemas.openxmlformats.org/officeDocument/2006/relationships/image" Target="../media/image84.png"/><Relationship Id="rId6"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8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 Id="rId3" Type="http://schemas.openxmlformats.org/officeDocument/2006/relationships/image" Target="../media/image91.png"/><Relationship Id="rId4" Type="http://schemas.openxmlformats.org/officeDocument/2006/relationships/hyperlink" Target="https://www.linkedin.com/feed/update/urn:li:activity:726033638543631974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hyperlink" Target="https://www.nebuly.com/blog/llm-leaderboards"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hyperlink" Target="https://notebooklm.google.com/notebook/7da48509-03b0-4c7d-8987-9f8952d786e2/audio" TargetMode="External"/><Relationship Id="rId4" Type="http://schemas.openxmlformats.org/officeDocument/2006/relationships/image" Target="../media/image9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hyperlink" Target="http://bit.ly/3CpZtTY" TargetMode="External"/><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hyperlink" Target="https://bit.ly/49werTR" TargetMode="External"/><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34"/>
        </a:solidFill>
      </p:bgPr>
    </p:bg>
    <p:spTree>
      <p:nvGrpSpPr>
        <p:cNvPr id="237" name="Shape 237"/>
        <p:cNvGrpSpPr/>
        <p:nvPr/>
      </p:nvGrpSpPr>
      <p:grpSpPr>
        <a:xfrm>
          <a:off x="0" y="0"/>
          <a:ext cx="0" cy="0"/>
          <a:chOff x="0" y="0"/>
          <a:chExt cx="0" cy="0"/>
        </a:xfrm>
      </p:grpSpPr>
      <p:pic>
        <p:nvPicPr>
          <p:cNvPr id="238" name="Google Shape;238;p27"/>
          <p:cNvPicPr preferRelativeResize="0"/>
          <p:nvPr/>
        </p:nvPicPr>
        <p:blipFill rotWithShape="1">
          <a:blip r:embed="rId3">
            <a:alphaModFix amt="25000"/>
          </a:blip>
          <a:srcRect b="23531" l="0" r="0" t="19325"/>
          <a:stretch/>
        </p:blipFill>
        <p:spPr>
          <a:xfrm>
            <a:off x="2" y="-40812"/>
            <a:ext cx="9143999" cy="5225119"/>
          </a:xfrm>
          <a:prstGeom prst="rect">
            <a:avLst/>
          </a:prstGeom>
          <a:noFill/>
          <a:ln>
            <a:noFill/>
          </a:ln>
        </p:spPr>
      </p:pic>
      <p:sp>
        <p:nvSpPr>
          <p:cNvPr id="239" name="Google Shape;239;p27"/>
          <p:cNvSpPr txBox="1"/>
          <p:nvPr>
            <p:ph type="ctrTitle"/>
          </p:nvPr>
        </p:nvSpPr>
        <p:spPr>
          <a:xfrm>
            <a:off x="713225" y="1366000"/>
            <a:ext cx="8353200" cy="147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highlight>
                  <a:schemeClr val="lt1"/>
                </a:highlight>
              </a:rPr>
              <a:t>The Rise of Agentic AI</a:t>
            </a:r>
            <a:endParaRPr sz="4100">
              <a:highlight>
                <a:schemeClr val="lt1"/>
              </a:highlight>
            </a:endParaRPr>
          </a:p>
          <a:p>
            <a:pPr indent="0" lvl="0" marL="0" rtl="0" algn="l">
              <a:spcBef>
                <a:spcPts val="0"/>
              </a:spcBef>
              <a:spcAft>
                <a:spcPts val="0"/>
              </a:spcAft>
              <a:buNone/>
            </a:pPr>
            <a:r>
              <a:rPr lang="en" sz="1800">
                <a:solidFill>
                  <a:schemeClr val="dk2"/>
                </a:solidFill>
                <a:highlight>
                  <a:schemeClr val="lt1"/>
                </a:highlight>
              </a:rPr>
              <a:t>Building Autonomous AI that Understands, Decides, and Acts</a:t>
            </a:r>
            <a:endParaRPr sz="1800">
              <a:solidFill>
                <a:schemeClr val="dk2"/>
              </a:solidFill>
              <a:highlight>
                <a:schemeClr val="lt1"/>
              </a:highlight>
            </a:endParaRPr>
          </a:p>
          <a:p>
            <a:pPr indent="0" lvl="0" marL="0" rtl="0" algn="l">
              <a:spcBef>
                <a:spcPts val="0"/>
              </a:spcBef>
              <a:spcAft>
                <a:spcPts val="0"/>
              </a:spcAft>
              <a:buNone/>
            </a:pPr>
            <a:r>
              <a:rPr lang="en" sz="1100"/>
              <a:t>Version 5.9</a:t>
            </a:r>
            <a:endParaRPr sz="1100"/>
          </a:p>
        </p:txBody>
      </p:sp>
      <p:sp>
        <p:nvSpPr>
          <p:cNvPr id="240" name="Google Shape;240;p27"/>
          <p:cNvSpPr txBox="1"/>
          <p:nvPr>
            <p:ph idx="1" type="subTitle"/>
          </p:nvPr>
        </p:nvSpPr>
        <p:spPr>
          <a:xfrm>
            <a:off x="789425" y="3279750"/>
            <a:ext cx="46284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rPr>
              <a:t>Zia Khan</a:t>
            </a:r>
            <a:endParaRPr b="1" sz="2400">
              <a:solidFill>
                <a:schemeClr val="dk2"/>
              </a:solidFill>
            </a:endParaRPr>
          </a:p>
          <a:p>
            <a:pPr indent="0" lvl="0" marL="0" rtl="0" algn="l">
              <a:spcBef>
                <a:spcPts val="0"/>
              </a:spcBef>
              <a:spcAft>
                <a:spcPts val="0"/>
              </a:spcAft>
              <a:buNone/>
            </a:pPr>
            <a:r>
              <a:rPr b="1" lang="en" sz="1800">
                <a:solidFill>
                  <a:schemeClr val="dk2"/>
                </a:solidFill>
              </a:rPr>
              <a:t>MBA, MSE, MAC, MA, CPA, CMA</a:t>
            </a:r>
            <a:endParaRPr b="1" sz="1800">
              <a:solidFill>
                <a:schemeClr val="dk2"/>
              </a:solidFill>
            </a:endParaRPr>
          </a:p>
          <a:p>
            <a:pPr indent="0" lvl="0" marL="0" rtl="0" algn="l">
              <a:spcBef>
                <a:spcPts val="0"/>
              </a:spcBef>
              <a:spcAft>
                <a:spcPts val="0"/>
              </a:spcAft>
              <a:buNone/>
            </a:pPr>
            <a:r>
              <a:rPr b="1" lang="en" sz="1800" u="sng">
                <a:solidFill>
                  <a:schemeClr val="hlink"/>
                </a:solidFill>
                <a:highlight>
                  <a:schemeClr val="lt1"/>
                </a:highlight>
                <a:hlinkClick r:id="rId4"/>
              </a:rPr>
              <a:t>https://www.linkedin.com/in/ziaukhan/</a:t>
            </a:r>
            <a:r>
              <a:rPr b="1" lang="en" sz="1800">
                <a:highlight>
                  <a:schemeClr val="lt1"/>
                </a:highlight>
              </a:rPr>
              <a:t> </a:t>
            </a:r>
            <a:endParaRPr b="1" sz="1800">
              <a:highlight>
                <a:schemeClr val="lt1"/>
              </a:highlight>
            </a:endParaRPr>
          </a:p>
          <a:p>
            <a:pPr indent="0" lvl="0" marL="0" rtl="0" algn="l">
              <a:spcBef>
                <a:spcPts val="0"/>
              </a:spcBef>
              <a:spcAft>
                <a:spcPts val="0"/>
              </a:spcAft>
              <a:buNone/>
            </a:pPr>
            <a:r>
              <a:rPr b="1" lang="en" sz="1800" u="sng">
                <a:solidFill>
                  <a:schemeClr val="hlink"/>
                </a:solidFill>
                <a:highlight>
                  <a:schemeClr val="lt1"/>
                </a:highlight>
                <a:hlinkClick r:id="rId5"/>
              </a:rPr>
              <a:t>https://www.facebook.com/ziakhan/</a:t>
            </a:r>
            <a:r>
              <a:rPr b="1" lang="en" sz="1800">
                <a:highlight>
                  <a:schemeClr val="lt1"/>
                </a:highlight>
              </a:rPr>
              <a:t> </a:t>
            </a:r>
            <a:endParaRPr b="1" sz="1800">
              <a:highlight>
                <a:schemeClr val="lt1"/>
              </a:highlight>
            </a:endParaRPr>
          </a:p>
          <a:p>
            <a:pPr indent="0" lvl="0" marL="0" rtl="0" algn="l">
              <a:spcBef>
                <a:spcPts val="0"/>
              </a:spcBef>
              <a:spcAft>
                <a:spcPts val="0"/>
              </a:spcAft>
              <a:buNone/>
            </a:pPr>
            <a:r>
              <a:t/>
            </a:r>
            <a:endParaRPr b="1" sz="2400"/>
          </a:p>
        </p:txBody>
      </p:sp>
      <p:pic>
        <p:nvPicPr>
          <p:cNvPr id="241" name="Google Shape;241;p27"/>
          <p:cNvPicPr preferRelativeResize="0"/>
          <p:nvPr/>
        </p:nvPicPr>
        <p:blipFill>
          <a:blip r:embed="rId6">
            <a:alphaModFix/>
          </a:blip>
          <a:stretch>
            <a:fillRect/>
          </a:stretch>
        </p:blipFill>
        <p:spPr>
          <a:xfrm>
            <a:off x="6809975" y="3281250"/>
            <a:ext cx="1479000" cy="1479000"/>
          </a:xfrm>
          <a:prstGeom prst="rect">
            <a:avLst/>
          </a:prstGeom>
          <a:noFill/>
          <a:ln>
            <a:noFill/>
          </a:ln>
        </p:spPr>
      </p:pic>
      <p:pic>
        <p:nvPicPr>
          <p:cNvPr id="242" name="Google Shape;242;p27"/>
          <p:cNvPicPr preferRelativeResize="0"/>
          <p:nvPr/>
        </p:nvPicPr>
        <p:blipFill>
          <a:blip r:embed="rId7">
            <a:alphaModFix/>
          </a:blip>
          <a:stretch>
            <a:fillRect/>
          </a:stretch>
        </p:blipFill>
        <p:spPr>
          <a:xfrm>
            <a:off x="3895783" y="871475"/>
            <a:ext cx="1352440" cy="686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6"/>
          <p:cNvPicPr preferRelativeResize="0"/>
          <p:nvPr/>
        </p:nvPicPr>
        <p:blipFill>
          <a:blip r:embed="rId3">
            <a:alphaModFix/>
          </a:blip>
          <a:stretch>
            <a:fillRect/>
          </a:stretch>
        </p:blipFill>
        <p:spPr>
          <a:xfrm>
            <a:off x="152400" y="381000"/>
            <a:ext cx="8839204" cy="4782147"/>
          </a:xfrm>
          <a:prstGeom prst="rect">
            <a:avLst/>
          </a:prstGeom>
          <a:noFill/>
          <a:ln>
            <a:noFill/>
          </a:ln>
        </p:spPr>
      </p:pic>
      <p:sp>
        <p:nvSpPr>
          <p:cNvPr id="293" name="Google Shape;293;p36"/>
          <p:cNvSpPr txBox="1"/>
          <p:nvPr/>
        </p:nvSpPr>
        <p:spPr>
          <a:xfrm>
            <a:off x="335280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hlinkClick r:id="rId4">
                  <a:extLst>
                    <a:ext uri="{A12FA001-AC4F-418D-AE19-62706E023703}">
                      <ahyp:hlinkClr val="tx"/>
                    </a:ext>
                  </a:extLst>
                </a:hlinkClick>
              </a:rPr>
              <a:t>https://lmarena.ai/?leaderboard</a:t>
            </a:r>
            <a:r>
              <a:rPr lang="en">
                <a:solidFill>
                  <a:schemeClr val="lt1"/>
                </a:solidFill>
              </a:rPr>
              <a:t> </a:t>
            </a:r>
            <a:endParaRPr>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26"/>
          <p:cNvSpPr txBox="1"/>
          <p:nvPr>
            <p:ph type="title"/>
          </p:nvPr>
        </p:nvSpPr>
        <p:spPr>
          <a:xfrm>
            <a:off x="2317950" y="440075"/>
            <a:ext cx="4508100" cy="371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956" name="Google Shape;956;p126"/>
          <p:cNvSpPr txBox="1"/>
          <p:nvPr/>
        </p:nvSpPr>
        <p:spPr>
          <a:xfrm>
            <a:off x="1921825" y="2977250"/>
            <a:ext cx="55914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chemeClr val="hlink"/>
                </a:solidFill>
                <a:highlight>
                  <a:schemeClr val="lt1"/>
                </a:highlight>
                <a:latin typeface="Heebo"/>
                <a:ea typeface="Heebo"/>
                <a:cs typeface="Heebo"/>
                <a:sym typeface="Heebo"/>
                <a:hlinkClick r:id="rId3"/>
              </a:rPr>
              <a:t>https://www.linkedin.com/in/ziaukhan/</a:t>
            </a:r>
            <a:r>
              <a:rPr b="1" lang="en" sz="1800">
                <a:solidFill>
                  <a:schemeClr val="dk1"/>
                </a:solidFill>
                <a:highlight>
                  <a:schemeClr val="lt1"/>
                </a:highlight>
                <a:latin typeface="Heebo"/>
                <a:ea typeface="Heebo"/>
                <a:cs typeface="Heebo"/>
                <a:sym typeface="Heebo"/>
              </a:rPr>
              <a:t> </a:t>
            </a:r>
            <a:endParaRPr b="1" sz="1800">
              <a:solidFill>
                <a:schemeClr val="dk1"/>
              </a:solidFill>
              <a:highlight>
                <a:schemeClr val="lt1"/>
              </a:highlight>
              <a:latin typeface="Heebo"/>
              <a:ea typeface="Heebo"/>
              <a:cs typeface="Heebo"/>
              <a:sym typeface="Heebo"/>
            </a:endParaRPr>
          </a:p>
          <a:p>
            <a:pPr indent="0" lvl="0" marL="0" rtl="0" algn="ctr">
              <a:spcBef>
                <a:spcPts val="0"/>
              </a:spcBef>
              <a:spcAft>
                <a:spcPts val="0"/>
              </a:spcAft>
              <a:buNone/>
            </a:pPr>
            <a:r>
              <a:rPr b="1" lang="en" sz="1800" u="sng">
                <a:solidFill>
                  <a:schemeClr val="hlink"/>
                </a:solidFill>
                <a:highlight>
                  <a:schemeClr val="lt1"/>
                </a:highlight>
                <a:latin typeface="Heebo"/>
                <a:ea typeface="Heebo"/>
                <a:cs typeface="Heebo"/>
                <a:sym typeface="Heebo"/>
                <a:hlinkClick r:id="rId4"/>
              </a:rPr>
              <a:t>https://www.facebook.com/ziakhan/</a:t>
            </a:r>
            <a:r>
              <a:rPr b="1" lang="en" sz="1800">
                <a:solidFill>
                  <a:schemeClr val="dk1"/>
                </a:solidFill>
                <a:highlight>
                  <a:schemeClr val="lt1"/>
                </a:highlight>
                <a:latin typeface="Heebo"/>
                <a:ea typeface="Heebo"/>
                <a:cs typeface="Heebo"/>
                <a:sym typeface="Heebo"/>
              </a:rPr>
              <a:t> </a:t>
            </a:r>
            <a:endParaRPr b="1" sz="1800">
              <a:solidFill>
                <a:schemeClr val="dk1"/>
              </a:solidFill>
              <a:highlight>
                <a:schemeClr val="lt1"/>
              </a:highlight>
              <a:latin typeface="Heebo"/>
              <a:ea typeface="Heebo"/>
              <a:cs typeface="Heebo"/>
              <a:sym typeface="Heebo"/>
            </a:endParaRPr>
          </a:p>
          <a:p>
            <a:pPr indent="0" lvl="0" marL="0" rtl="0" algn="ctr">
              <a:spcBef>
                <a:spcPts val="0"/>
              </a:spcBef>
              <a:spcAft>
                <a:spcPts val="0"/>
              </a:spcAft>
              <a:buNone/>
            </a:pPr>
            <a:r>
              <a:t/>
            </a:r>
            <a:endParaRPr b="1" sz="1800">
              <a:solidFill>
                <a:schemeClr val="dk1"/>
              </a:solidFill>
              <a:highlight>
                <a:schemeClr val="lt1"/>
              </a:highlight>
              <a:latin typeface="Heebo"/>
              <a:ea typeface="Heebo"/>
              <a:cs typeface="Heebo"/>
              <a:sym typeface="Heebo"/>
            </a:endParaRPr>
          </a:p>
          <a:p>
            <a:pPr indent="0" lvl="0" marL="0" rtl="0" algn="ctr">
              <a:spcBef>
                <a:spcPts val="0"/>
              </a:spcBef>
              <a:spcAft>
                <a:spcPts val="0"/>
              </a:spcAft>
              <a:buNone/>
            </a:pPr>
            <a:r>
              <a:rPr b="1" lang="en" sz="1800">
                <a:solidFill>
                  <a:schemeClr val="dk1"/>
                </a:solidFill>
                <a:highlight>
                  <a:schemeClr val="lt1"/>
                </a:highlight>
                <a:latin typeface="Heebo"/>
                <a:ea typeface="Heebo"/>
                <a:cs typeface="Heebo"/>
                <a:sym typeface="Heebo"/>
              </a:rPr>
              <a:t>Published Presentation</a:t>
            </a:r>
            <a:endParaRPr b="1" sz="1800">
              <a:solidFill>
                <a:schemeClr val="dk1"/>
              </a:solidFill>
              <a:highlight>
                <a:schemeClr val="lt1"/>
              </a:highlight>
              <a:latin typeface="Heebo"/>
              <a:ea typeface="Heebo"/>
              <a:cs typeface="Heebo"/>
              <a:sym typeface="Heebo"/>
            </a:endParaRPr>
          </a:p>
          <a:p>
            <a:pPr indent="0" lvl="0" marL="0" rtl="0" algn="ctr">
              <a:spcBef>
                <a:spcPts val="0"/>
              </a:spcBef>
              <a:spcAft>
                <a:spcPts val="0"/>
              </a:spcAft>
              <a:buNone/>
            </a:pPr>
            <a:r>
              <a:rPr b="1" lang="en" sz="1800" u="sng">
                <a:solidFill>
                  <a:schemeClr val="hlink"/>
                </a:solidFill>
                <a:highlight>
                  <a:schemeClr val="lt1"/>
                </a:highlight>
                <a:latin typeface="Heebo"/>
                <a:ea typeface="Heebo"/>
                <a:cs typeface="Heebo"/>
                <a:sym typeface="Heebo"/>
                <a:hlinkClick r:id="rId5"/>
              </a:rPr>
              <a:t>https://bit.ly/4hTqT4G</a:t>
            </a:r>
            <a:r>
              <a:rPr b="1" lang="en" sz="1800">
                <a:solidFill>
                  <a:schemeClr val="dk1"/>
                </a:solidFill>
                <a:highlight>
                  <a:schemeClr val="lt1"/>
                </a:highlight>
                <a:latin typeface="Heebo"/>
                <a:ea typeface="Heebo"/>
                <a:cs typeface="Heebo"/>
                <a:sym typeface="Heebo"/>
              </a:rPr>
              <a:t> </a:t>
            </a:r>
            <a:endParaRPr b="1" sz="1800">
              <a:solidFill>
                <a:schemeClr val="dk1"/>
              </a:solidFill>
              <a:highlight>
                <a:schemeClr val="lt1"/>
              </a:highlight>
              <a:latin typeface="Heebo"/>
              <a:ea typeface="Heebo"/>
              <a:cs typeface="Heebo"/>
              <a:sym typeface="Heeb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Waves of AI</a:t>
            </a:r>
            <a:endParaRPr/>
          </a:p>
        </p:txBody>
      </p:sp>
      <p:sp>
        <p:nvSpPr>
          <p:cNvPr id="299" name="Google Shape;299;p37"/>
          <p:cNvSpPr txBox="1"/>
          <p:nvPr>
            <p:ph idx="1" type="subTitle"/>
          </p:nvPr>
        </p:nvSpPr>
        <p:spPr>
          <a:xfrm>
            <a:off x="720000" y="1973032"/>
            <a:ext cx="2392800" cy="16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analyzing data to predict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2"/>
                </a:solidFill>
              </a:rPr>
              <a:t>Analyze past data</a:t>
            </a:r>
            <a:r>
              <a:rPr lang="en"/>
              <a:t> to predict future outcomes.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It Mattered: Enabled data-driven decision-making.</a:t>
            </a:r>
            <a:endParaRPr/>
          </a:p>
          <a:p>
            <a:pPr indent="0" lvl="0" marL="0" rtl="0" algn="l">
              <a:spcBef>
                <a:spcPts val="0"/>
              </a:spcBef>
              <a:spcAft>
                <a:spcPts val="0"/>
              </a:spcAft>
              <a:buNone/>
            </a:pPr>
            <a:r>
              <a:t/>
            </a:r>
            <a:endParaRPr/>
          </a:p>
        </p:txBody>
      </p:sp>
      <p:sp>
        <p:nvSpPr>
          <p:cNvPr id="300" name="Google Shape;300;p37"/>
          <p:cNvSpPr txBox="1"/>
          <p:nvPr>
            <p:ph idx="2" type="subTitle"/>
          </p:nvPr>
        </p:nvSpPr>
        <p:spPr>
          <a:xfrm>
            <a:off x="3375598" y="1973032"/>
            <a:ext cx="2392800" cy="16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creating content from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2"/>
                </a:solidFill>
              </a:rPr>
              <a:t>Creating content </a:t>
            </a:r>
            <a:r>
              <a:rPr lang="en"/>
              <a:t>(text, images, code, videos).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It Mattered: Empowered creativity and productivity.</a:t>
            </a:r>
            <a:endParaRPr/>
          </a:p>
          <a:p>
            <a:pPr indent="0" lvl="0" marL="0" rtl="0" algn="l">
              <a:spcBef>
                <a:spcPts val="0"/>
              </a:spcBef>
              <a:spcAft>
                <a:spcPts val="0"/>
              </a:spcAft>
              <a:buNone/>
            </a:pPr>
            <a:r>
              <a:t/>
            </a:r>
            <a:endParaRPr/>
          </a:p>
        </p:txBody>
      </p:sp>
      <p:sp>
        <p:nvSpPr>
          <p:cNvPr id="301" name="Google Shape;301;p37"/>
          <p:cNvSpPr txBox="1"/>
          <p:nvPr>
            <p:ph idx="3" type="subTitle"/>
          </p:nvPr>
        </p:nvSpPr>
        <p:spPr>
          <a:xfrm>
            <a:off x="6031075" y="1973032"/>
            <a:ext cx="2392800" cy="16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autonomous actions and learning iteratively.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2"/>
                </a:solidFill>
              </a:rPr>
              <a:t>Autonomous actions</a:t>
            </a:r>
            <a:r>
              <a:rPr lang="en"/>
              <a:t>, environment interaction, iterative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It Matters: AI becomes proactive, managing complex tasks.</a:t>
            </a:r>
            <a:endParaRPr/>
          </a:p>
        </p:txBody>
      </p:sp>
      <p:sp>
        <p:nvSpPr>
          <p:cNvPr id="302" name="Google Shape;302;p37"/>
          <p:cNvSpPr txBox="1"/>
          <p:nvPr>
            <p:ph idx="4" type="subTitle"/>
          </p:nvPr>
        </p:nvSpPr>
        <p:spPr>
          <a:xfrm>
            <a:off x="720000" y="1628038"/>
            <a:ext cx="2392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Predictive AI</a:t>
            </a:r>
            <a:endParaRPr/>
          </a:p>
        </p:txBody>
      </p:sp>
      <p:sp>
        <p:nvSpPr>
          <p:cNvPr id="303" name="Google Shape;303;p37"/>
          <p:cNvSpPr txBox="1"/>
          <p:nvPr>
            <p:ph idx="5" type="subTitle"/>
          </p:nvPr>
        </p:nvSpPr>
        <p:spPr>
          <a:xfrm>
            <a:off x="3375602" y="1628038"/>
            <a:ext cx="2392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Generative AI</a:t>
            </a:r>
            <a:endParaRPr/>
          </a:p>
        </p:txBody>
      </p:sp>
      <p:sp>
        <p:nvSpPr>
          <p:cNvPr id="304" name="Google Shape;304;p37"/>
          <p:cNvSpPr txBox="1"/>
          <p:nvPr>
            <p:ph idx="6" type="subTitle"/>
          </p:nvPr>
        </p:nvSpPr>
        <p:spPr>
          <a:xfrm>
            <a:off x="6031075" y="1628038"/>
            <a:ext cx="2392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Agentic AI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pSp>
        <p:nvGrpSpPr>
          <p:cNvPr id="309" name="Google Shape;309;p38"/>
          <p:cNvGrpSpPr/>
          <p:nvPr/>
        </p:nvGrpSpPr>
        <p:grpSpPr>
          <a:xfrm>
            <a:off x="685803" y="10"/>
            <a:ext cx="7849016" cy="5143621"/>
            <a:chOff x="1295400" y="381000"/>
            <a:chExt cx="6451599" cy="4472325"/>
          </a:xfrm>
        </p:grpSpPr>
        <p:sp>
          <p:nvSpPr>
            <p:cNvPr id="310" name="Google Shape;310;p38"/>
            <p:cNvSpPr/>
            <p:nvPr/>
          </p:nvSpPr>
          <p:spPr>
            <a:xfrm>
              <a:off x="1295400" y="381000"/>
              <a:ext cx="6451500" cy="12720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dk1">
                  <a:alpha val="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311" name="Google Shape;311;p38"/>
            <p:cNvSpPr/>
            <p:nvPr/>
          </p:nvSpPr>
          <p:spPr>
            <a:xfrm>
              <a:off x="1295400" y="4044825"/>
              <a:ext cx="6451500" cy="8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dk1">
                  <a:alpha val="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pic>
          <p:nvPicPr>
            <p:cNvPr id="312" name="Google Shape;312;p38"/>
            <p:cNvPicPr preferRelativeResize="0"/>
            <p:nvPr/>
          </p:nvPicPr>
          <p:blipFill rotWithShape="1">
            <a:blip r:embed="rId3">
              <a:alphaModFix/>
            </a:blip>
            <a:srcRect b="9297" l="0" r="0" t="0"/>
            <a:stretch/>
          </p:blipFill>
          <p:spPr>
            <a:xfrm>
              <a:off x="1295400" y="381000"/>
              <a:ext cx="6451599" cy="438882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Factories</a:t>
            </a:r>
            <a:endParaRPr/>
          </a:p>
        </p:txBody>
      </p:sp>
      <p:sp>
        <p:nvSpPr>
          <p:cNvPr id="318" name="Google Shape;318;p39"/>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900">
                <a:solidFill>
                  <a:schemeClr val="dk2"/>
                </a:solidFill>
              </a:rPr>
              <a:t>Just like we generate electricity, we're now going to be generating AI</a:t>
            </a:r>
            <a:r>
              <a:rPr lang="en" sz="1900"/>
              <a:t>, these generators are going to be </a:t>
            </a:r>
            <a:r>
              <a:rPr lang="en" sz="1900">
                <a:solidFill>
                  <a:schemeClr val="dk2"/>
                </a:solidFill>
              </a:rPr>
              <a:t>running 24/7</a:t>
            </a:r>
            <a:r>
              <a:rPr lang="en" sz="1900"/>
              <a:t>.</a:t>
            </a:r>
            <a:endParaRPr sz="1900"/>
          </a:p>
          <a:p>
            <a:pPr indent="-349250" lvl="0" marL="457200" rtl="0" algn="l">
              <a:spcBef>
                <a:spcPts val="0"/>
              </a:spcBef>
              <a:spcAft>
                <a:spcPts val="0"/>
              </a:spcAft>
              <a:buSzPts val="1900"/>
              <a:buChar char="●"/>
            </a:pPr>
            <a:r>
              <a:rPr lang="en" sz="1900"/>
              <a:t>This will shift the trillion-dollar traditional data centers to </a:t>
            </a:r>
            <a:r>
              <a:rPr lang="en" sz="1900">
                <a:solidFill>
                  <a:schemeClr val="dk2"/>
                </a:solidFill>
              </a:rPr>
              <a:t>accelerated computing</a:t>
            </a:r>
            <a:r>
              <a:rPr lang="en" sz="1900"/>
              <a:t> and build a </a:t>
            </a:r>
            <a:r>
              <a:rPr lang="en" sz="1900">
                <a:solidFill>
                  <a:schemeClr val="dk2"/>
                </a:solidFill>
              </a:rPr>
              <a:t>new type of data center – AI factories</a:t>
            </a:r>
            <a:r>
              <a:rPr lang="en" sz="1900"/>
              <a:t> – to </a:t>
            </a:r>
            <a:r>
              <a:rPr lang="en" sz="1900">
                <a:solidFill>
                  <a:schemeClr val="dk2"/>
                </a:solidFill>
              </a:rPr>
              <a:t>produce a new commodity: artificial intelligence</a:t>
            </a:r>
            <a:r>
              <a:rPr lang="en" sz="1900"/>
              <a:t>."</a:t>
            </a:r>
            <a:endParaRPr sz="1900"/>
          </a:p>
          <a:p>
            <a:pPr indent="-349250" lvl="0" marL="457200" rtl="0" algn="l">
              <a:spcBef>
                <a:spcPts val="0"/>
              </a:spcBef>
              <a:spcAft>
                <a:spcPts val="0"/>
              </a:spcAft>
              <a:buSzPts val="1900"/>
              <a:buChar char="●"/>
            </a:pPr>
            <a:r>
              <a:rPr lang="en" sz="1900"/>
              <a:t>AI factories running 24/7 to produce AI outputs – whether it's language processing, image creation, or complex data analysis.</a:t>
            </a:r>
            <a:endParaRPr sz="1900"/>
          </a:p>
          <a:p>
            <a:pPr indent="-349250" lvl="0" marL="457200" rtl="0" algn="l">
              <a:spcBef>
                <a:spcPts val="0"/>
              </a:spcBef>
              <a:spcAft>
                <a:spcPts val="0"/>
              </a:spcAft>
              <a:buSzPts val="1900"/>
              <a:buChar char="●"/>
            </a:pPr>
            <a:r>
              <a:rPr lang="en" sz="1900"/>
              <a:t>Companies will offer </a:t>
            </a:r>
            <a:r>
              <a:rPr lang="en" sz="1900">
                <a:solidFill>
                  <a:schemeClr val="dk2"/>
                </a:solidFill>
              </a:rPr>
              <a:t>AI capabilities as a utility, similar to how electricity is provided</a:t>
            </a:r>
            <a:r>
              <a:rPr lang="en" sz="1900"/>
              <a:t>.</a:t>
            </a:r>
            <a:endParaRPr sz="1900"/>
          </a:p>
          <a:p>
            <a:pPr indent="-349250" lvl="0" marL="457200" rtl="0" algn="l">
              <a:spcBef>
                <a:spcPts val="0"/>
              </a:spcBef>
              <a:spcAft>
                <a:spcPts val="0"/>
              </a:spcAft>
              <a:buSzPts val="1900"/>
              <a:buChar char="●"/>
            </a:pPr>
            <a:r>
              <a:rPr lang="en" sz="1900"/>
              <a:t>It could lead to a world where </a:t>
            </a:r>
            <a:r>
              <a:rPr lang="en" sz="1900">
                <a:solidFill>
                  <a:schemeClr val="dk2"/>
                </a:solidFill>
              </a:rPr>
              <a:t>AI is as ubiquitous and essential as electricity</a:t>
            </a:r>
            <a:r>
              <a:rPr lang="en" sz="1900"/>
              <a:t>, </a:t>
            </a:r>
            <a:r>
              <a:rPr lang="en" sz="1900">
                <a:solidFill>
                  <a:schemeClr val="dk2"/>
                </a:solidFill>
              </a:rPr>
              <a:t>transforming industries and creating new opportunities</a:t>
            </a:r>
            <a:r>
              <a:rPr lang="en" sz="1900"/>
              <a:t>.</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0"/>
          <p:cNvPicPr preferRelativeResize="0"/>
          <p:nvPr/>
        </p:nvPicPr>
        <p:blipFill>
          <a:blip r:embed="rId3">
            <a:alphaModFix/>
          </a:blip>
          <a:stretch>
            <a:fillRect/>
          </a:stretch>
        </p:blipFill>
        <p:spPr>
          <a:xfrm>
            <a:off x="-152400" y="-228600"/>
            <a:ext cx="9727399" cy="5456976"/>
          </a:xfrm>
          <a:prstGeom prst="rect">
            <a:avLst/>
          </a:prstGeom>
          <a:noFill/>
          <a:ln>
            <a:noFill/>
          </a:ln>
        </p:spPr>
      </p:pic>
      <p:sp>
        <p:nvSpPr>
          <p:cNvPr id="324" name="Google Shape;324;p40"/>
          <p:cNvSpPr txBox="1"/>
          <p:nvPr/>
        </p:nvSpPr>
        <p:spPr>
          <a:xfrm>
            <a:off x="1184325" y="4323900"/>
            <a:ext cx="72657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chemeClr val="dk1"/>
                </a:solidFill>
              </a:rPr>
              <a:t>Your Apps Are on Borrowed Time. </a:t>
            </a:r>
            <a:endParaRPr b="1" sz="2000">
              <a:solidFill>
                <a:schemeClr val="dk1"/>
              </a:solidFill>
            </a:endParaRPr>
          </a:p>
          <a:p>
            <a:pPr indent="0" lvl="0" marL="0" rtl="0" algn="ctr">
              <a:lnSpc>
                <a:spcPct val="115000"/>
              </a:lnSpc>
              <a:spcBef>
                <a:spcPts val="0"/>
              </a:spcBef>
              <a:spcAft>
                <a:spcPts val="0"/>
              </a:spcAft>
              <a:buNone/>
            </a:pPr>
            <a:r>
              <a:rPr b="1" lang="en" sz="2000">
                <a:solidFill>
                  <a:schemeClr val="dk1"/>
                </a:solidFill>
              </a:rPr>
              <a:t>AI Agents Are on the Way </a:t>
            </a:r>
            <a:endParaRPr b="1" sz="2000">
              <a:solidFill>
                <a:schemeClr val="dk1"/>
              </a:solidFill>
            </a:endParaRPr>
          </a:p>
        </p:txBody>
      </p:sp>
      <p:sp>
        <p:nvSpPr>
          <p:cNvPr id="325" name="Google Shape;325;p40"/>
          <p:cNvSpPr txBox="1"/>
          <p:nvPr/>
        </p:nvSpPr>
        <p:spPr>
          <a:xfrm>
            <a:off x="1108125" y="-19500"/>
            <a:ext cx="72657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chemeClr val="dk1"/>
                </a:solidFill>
              </a:rPr>
              <a:t>AI Agents will Replace Apps</a:t>
            </a:r>
            <a:endParaRPr b="1" sz="2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 Calling: A Core Feature of Agentic AI</a:t>
            </a:r>
            <a:endParaRPr/>
          </a:p>
        </p:txBody>
      </p:sp>
      <p:sp>
        <p:nvSpPr>
          <p:cNvPr id="331" name="Google Shape;331;p41"/>
          <p:cNvSpPr txBox="1"/>
          <p:nvPr>
            <p:ph idx="1" type="body"/>
          </p:nvPr>
        </p:nvSpPr>
        <p:spPr>
          <a:xfrm>
            <a:off x="720000" y="1215750"/>
            <a:ext cx="7704000" cy="3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Tool calling enables AI agents to autonomously select and utilize external tools or APIs to accomplish tasks beyond their inherent capabilities.</a:t>
            </a:r>
            <a:endParaRPr b="1" sz="1600">
              <a:solidFill>
                <a:schemeClr val="dk2"/>
              </a:solidFill>
            </a:endParaRPr>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Significance</a:t>
            </a:r>
            <a:r>
              <a:rPr b="1" lang="en" sz="1600"/>
              <a:t> in Agentic AI:</a:t>
            </a:r>
            <a:endParaRPr b="1" sz="1600"/>
          </a:p>
          <a:p>
            <a:pPr indent="-330200" lvl="0" marL="457200" rtl="0" algn="l">
              <a:spcBef>
                <a:spcPts val="0"/>
              </a:spcBef>
              <a:spcAft>
                <a:spcPts val="0"/>
              </a:spcAft>
              <a:buSzPts val="1600"/>
              <a:buChar char="●"/>
            </a:pPr>
            <a:r>
              <a:rPr lang="en" sz="1600"/>
              <a:t>Enhances problem-solving by allowing AI to access specialized resources.</a:t>
            </a:r>
            <a:endParaRPr sz="1600"/>
          </a:p>
          <a:p>
            <a:pPr indent="-330200" lvl="0" marL="457200" rtl="0" algn="l">
              <a:spcBef>
                <a:spcPts val="0"/>
              </a:spcBef>
              <a:spcAft>
                <a:spcPts val="0"/>
              </a:spcAft>
              <a:buSzPts val="1600"/>
              <a:buChar char="●"/>
            </a:pPr>
            <a:r>
              <a:rPr lang="en" sz="1600"/>
              <a:t>Facilitates dynamic decision-making through real-time data retrieval and processing.</a:t>
            </a:r>
            <a:endParaRPr sz="1600"/>
          </a:p>
          <a:p>
            <a:pPr indent="-330200" lvl="0" marL="457200" rtl="0" algn="l">
              <a:spcBef>
                <a:spcPts val="0"/>
              </a:spcBef>
              <a:spcAft>
                <a:spcPts val="0"/>
              </a:spcAft>
              <a:buSzPts val="1600"/>
              <a:buChar char="●"/>
            </a:pPr>
            <a:r>
              <a:rPr lang="en" sz="1600"/>
              <a:t>Expands the functional scope of AI agents, enabling them to perform complex, multi-step operations.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Example:</a:t>
            </a:r>
            <a:endParaRPr b="1" sz="1600"/>
          </a:p>
          <a:p>
            <a:pPr indent="0" lvl="0" marL="0" rtl="0" algn="l">
              <a:spcBef>
                <a:spcPts val="0"/>
              </a:spcBef>
              <a:spcAft>
                <a:spcPts val="0"/>
              </a:spcAft>
              <a:buNone/>
            </a:pPr>
            <a:r>
              <a:rPr lang="en" sz="1600"/>
              <a:t>An AI agent tasked with planning a trip can autonomously access flight booking APIs, hotel reservation systems, and local event databases to create a comprehensive itinerary.</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2"/>
          <p:cNvPicPr preferRelativeResize="0"/>
          <p:nvPr/>
        </p:nvPicPr>
        <p:blipFill>
          <a:blip r:embed="rId3">
            <a:alphaModFix/>
          </a:blip>
          <a:stretch>
            <a:fillRect/>
          </a:stretch>
        </p:blipFill>
        <p:spPr>
          <a:xfrm>
            <a:off x="830625" y="626475"/>
            <a:ext cx="7384151" cy="4506925"/>
          </a:xfrm>
          <a:prstGeom prst="rect">
            <a:avLst/>
          </a:prstGeom>
          <a:noFill/>
          <a:ln>
            <a:noFill/>
          </a:ln>
        </p:spPr>
      </p:pic>
      <p:sp>
        <p:nvSpPr>
          <p:cNvPr id="337" name="Google Shape;337;p42"/>
          <p:cNvSpPr txBox="1"/>
          <p:nvPr/>
        </p:nvSpPr>
        <p:spPr>
          <a:xfrm>
            <a:off x="1279100" y="150150"/>
            <a:ext cx="582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Heebo"/>
                <a:ea typeface="Heebo"/>
                <a:cs typeface="Heebo"/>
                <a:sym typeface="Heebo"/>
              </a:rPr>
              <a:t>Best LLMs for Agentic AI</a:t>
            </a:r>
            <a:endParaRPr b="1" sz="1500">
              <a:solidFill>
                <a:schemeClr val="lt1"/>
              </a:solidFill>
              <a:latin typeface="Heebo"/>
              <a:ea typeface="Heebo"/>
              <a:cs typeface="Heebo"/>
              <a:sym typeface="Heeb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3"/>
          <p:cNvPicPr preferRelativeResize="0"/>
          <p:nvPr/>
        </p:nvPicPr>
        <p:blipFill rotWithShape="1">
          <a:blip r:embed="rId3">
            <a:alphaModFix/>
          </a:blip>
          <a:srcRect b="4838" l="1902" r="1998" t="9229"/>
          <a:stretch/>
        </p:blipFill>
        <p:spPr>
          <a:xfrm>
            <a:off x="173475" y="517275"/>
            <a:ext cx="8743949" cy="4104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4"/>
          <p:cNvPicPr preferRelativeResize="0"/>
          <p:nvPr/>
        </p:nvPicPr>
        <p:blipFill>
          <a:blip r:embed="rId3">
            <a:alphaModFix/>
          </a:blip>
          <a:stretch>
            <a:fillRect/>
          </a:stretch>
        </p:blipFill>
        <p:spPr>
          <a:xfrm>
            <a:off x="381550" y="0"/>
            <a:ext cx="836888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722376" y="295656"/>
            <a:ext cx="7708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Projections</a:t>
            </a:r>
            <a:endParaRPr/>
          </a:p>
        </p:txBody>
      </p:sp>
      <p:sp>
        <p:nvSpPr>
          <p:cNvPr id="353" name="Google Shape;353;p45"/>
          <p:cNvSpPr txBox="1"/>
          <p:nvPr>
            <p:ph idx="1" type="subTitle"/>
          </p:nvPr>
        </p:nvSpPr>
        <p:spPr>
          <a:xfrm>
            <a:off x="713225" y="972275"/>
            <a:ext cx="7739700" cy="37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rPr>
              <a:t>Economic Growth and Productivity</a:t>
            </a:r>
            <a:endParaRPr b="1" sz="1500">
              <a:solidFill>
                <a:schemeClr val="dk2"/>
              </a:solidFill>
            </a:endParaRPr>
          </a:p>
          <a:p>
            <a:pPr indent="-336550" lvl="0" marL="457200" rtl="0" algn="l">
              <a:spcBef>
                <a:spcPts val="0"/>
              </a:spcBef>
              <a:spcAft>
                <a:spcPts val="0"/>
              </a:spcAft>
              <a:buSzPts val="1700"/>
              <a:buChar char="●"/>
            </a:pPr>
            <a:r>
              <a:rPr b="1" lang="en" sz="1500">
                <a:solidFill>
                  <a:schemeClr val="dk2"/>
                </a:solidFill>
              </a:rPr>
              <a:t>Global GDP Contribution</a:t>
            </a:r>
            <a:r>
              <a:rPr lang="en" sz="1500"/>
              <a:t>: AI could add approximately </a:t>
            </a:r>
            <a:r>
              <a:rPr b="1" lang="en" sz="1500">
                <a:solidFill>
                  <a:schemeClr val="dk2"/>
                </a:solidFill>
              </a:rPr>
              <a:t>$13 trillion</a:t>
            </a:r>
            <a:r>
              <a:rPr lang="en" sz="1500"/>
              <a:t> to the global economy by 2030, translating to an annual increase of about 1.2% in GDP growth. (McKinsey &amp; Company). Jensen Huang, CEO of NVIDIA is predicting </a:t>
            </a:r>
            <a:r>
              <a:rPr b="1" lang="en" sz="1500">
                <a:solidFill>
                  <a:schemeClr val="dk2"/>
                </a:solidFill>
              </a:rPr>
              <a:t>$100 trillion </a:t>
            </a:r>
            <a:r>
              <a:rPr lang="en" sz="1500"/>
              <a:t>increase</a:t>
            </a:r>
            <a:r>
              <a:rPr lang="en" sz="1500"/>
              <a:t> in global economy.</a:t>
            </a:r>
            <a:endParaRPr sz="1500"/>
          </a:p>
          <a:p>
            <a:pPr indent="-336550" lvl="0" marL="457200" rtl="0" algn="l">
              <a:spcBef>
                <a:spcPts val="0"/>
              </a:spcBef>
              <a:spcAft>
                <a:spcPts val="0"/>
              </a:spcAft>
              <a:buSzPts val="1700"/>
              <a:buChar char="●"/>
            </a:pPr>
            <a:r>
              <a:rPr b="1" lang="en" sz="1500">
                <a:solidFill>
                  <a:schemeClr val="dk2"/>
                </a:solidFill>
              </a:rPr>
              <a:t>Productivity Enhancement</a:t>
            </a:r>
            <a:r>
              <a:rPr lang="en" sz="1500"/>
              <a:t>: Generative AI technologies are projected to </a:t>
            </a:r>
            <a:r>
              <a:rPr b="1" lang="en" sz="1500">
                <a:solidFill>
                  <a:schemeClr val="dk2"/>
                </a:solidFill>
              </a:rPr>
              <a:t>boost global GDP by 7%</a:t>
            </a:r>
            <a:r>
              <a:rPr lang="en" sz="1500"/>
              <a:t>, equating to nearly $7 trillion, and elevate productivity growth by 1.5 percentage points over a decade. (Goldman Sachs)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solidFill>
                  <a:schemeClr val="dk2"/>
                </a:solidFill>
              </a:rPr>
              <a:t>Investment Trends</a:t>
            </a:r>
            <a:endParaRPr b="1" sz="1500">
              <a:solidFill>
                <a:schemeClr val="dk2"/>
              </a:solidFill>
            </a:endParaRPr>
          </a:p>
          <a:p>
            <a:pPr indent="-336550" lvl="0" marL="457200" rtl="0" algn="l">
              <a:spcBef>
                <a:spcPts val="0"/>
              </a:spcBef>
              <a:spcAft>
                <a:spcPts val="0"/>
              </a:spcAft>
              <a:buSzPts val="1700"/>
              <a:buChar char="●"/>
            </a:pPr>
            <a:r>
              <a:rPr b="1" lang="en" sz="1500">
                <a:solidFill>
                  <a:schemeClr val="dk2"/>
                </a:solidFill>
              </a:rPr>
              <a:t>Rising AI Investments</a:t>
            </a:r>
            <a:r>
              <a:rPr lang="en" sz="1500"/>
              <a:t>: Global AI investment is expected to approach </a:t>
            </a:r>
            <a:r>
              <a:rPr b="1" lang="en" sz="1500">
                <a:solidFill>
                  <a:schemeClr val="dk2"/>
                </a:solidFill>
              </a:rPr>
              <a:t>$200 billion by 2025</a:t>
            </a:r>
            <a:r>
              <a:rPr lang="en" sz="1500"/>
              <a:t>, with the U.S. contributing around $100 billion. (Goldman Sachs)</a:t>
            </a:r>
            <a:endParaRPr sz="1500"/>
          </a:p>
          <a:p>
            <a:pPr indent="-336550" lvl="0" marL="457200" rtl="0" algn="l">
              <a:spcBef>
                <a:spcPts val="0"/>
              </a:spcBef>
              <a:spcAft>
                <a:spcPts val="0"/>
              </a:spcAft>
              <a:buSzPts val="1700"/>
              <a:buChar char="●"/>
            </a:pPr>
            <a:r>
              <a:rPr b="1" lang="en" sz="1500">
                <a:solidFill>
                  <a:schemeClr val="dk2"/>
                </a:solidFill>
              </a:rPr>
              <a:t>Corporate Engagement</a:t>
            </a:r>
            <a:r>
              <a:rPr lang="en" sz="1500"/>
              <a:t>: Major corporations are increasingly investing in AI to enhance efficiency and innovation, indicating a strong commitment to integrating AI into business operations.</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8"/>
          <p:cNvPicPr preferRelativeResize="0"/>
          <p:nvPr/>
        </p:nvPicPr>
        <p:blipFill>
          <a:blip r:embed="rId3">
            <a:alphaModFix/>
          </a:blip>
          <a:stretch>
            <a:fillRect/>
          </a:stretch>
        </p:blipFill>
        <p:spPr>
          <a:xfrm>
            <a:off x="2152650" y="91775"/>
            <a:ext cx="4838700"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Labor Market Implications</a:t>
            </a:r>
            <a:endParaRPr/>
          </a:p>
        </p:txBody>
      </p:sp>
      <p:sp>
        <p:nvSpPr>
          <p:cNvPr id="359" name="Google Shape;359;p4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b="1" lang="en" sz="2300">
                <a:solidFill>
                  <a:schemeClr val="dk2"/>
                </a:solidFill>
              </a:rPr>
              <a:t>Job Displacement and Creation</a:t>
            </a:r>
            <a:r>
              <a:rPr lang="en" sz="2300"/>
              <a:t>: AI is anticipated to </a:t>
            </a:r>
            <a:r>
              <a:rPr lang="en" sz="2300">
                <a:solidFill>
                  <a:schemeClr val="dk2"/>
                </a:solidFill>
              </a:rPr>
              <a:t>affect nearly 40% of jobs worldwide</a:t>
            </a:r>
            <a:r>
              <a:rPr lang="en" sz="2300"/>
              <a:t>, with some roles being automated and </a:t>
            </a:r>
            <a:r>
              <a:rPr lang="en" sz="2300">
                <a:solidFill>
                  <a:schemeClr val="dk2"/>
                </a:solidFill>
              </a:rPr>
              <a:t>new opportunities emerging in AI-related fields</a:t>
            </a:r>
            <a:r>
              <a:rPr lang="en" sz="2300"/>
              <a:t>. (International Monetary Fund)</a:t>
            </a:r>
            <a:endParaRPr sz="2300"/>
          </a:p>
          <a:p>
            <a:pPr indent="0" lvl="0" marL="457200" rtl="0" algn="l">
              <a:spcBef>
                <a:spcPts val="0"/>
              </a:spcBef>
              <a:spcAft>
                <a:spcPts val="0"/>
              </a:spcAft>
              <a:buNone/>
            </a:pPr>
            <a:r>
              <a:t/>
            </a:r>
            <a:endParaRPr sz="2300"/>
          </a:p>
          <a:p>
            <a:pPr indent="-374650" lvl="0" marL="457200" rtl="0" algn="l">
              <a:spcBef>
                <a:spcPts val="0"/>
              </a:spcBef>
              <a:spcAft>
                <a:spcPts val="0"/>
              </a:spcAft>
              <a:buSzPts val="2300"/>
              <a:buChar char="●"/>
            </a:pPr>
            <a:r>
              <a:rPr b="1" lang="en" sz="2300">
                <a:solidFill>
                  <a:schemeClr val="dk2"/>
                </a:solidFill>
              </a:rPr>
              <a:t>Income Inequality Concerns</a:t>
            </a:r>
            <a:r>
              <a:rPr lang="en" sz="2300"/>
              <a:t>: The transition may exacerbate income disparities, necessitating policies to ensure equitable distribution of AI’s economic benefits.</a:t>
            </a: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Demand for AI Jobs</a:t>
            </a:r>
            <a:endParaRPr/>
          </a:p>
        </p:txBody>
      </p:sp>
      <p:sp>
        <p:nvSpPr>
          <p:cNvPr id="365" name="Google Shape;365;p47"/>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b="1" lang="en" sz="2300">
                <a:solidFill>
                  <a:schemeClr val="dk2"/>
                </a:solidFill>
              </a:rPr>
              <a:t>High Demand for AI Talent</a:t>
            </a:r>
            <a:r>
              <a:rPr lang="en" sz="2300"/>
              <a:t>: Fields like agentic AI, humanoid robotics, and physical AI are seeing rapid growth.</a:t>
            </a:r>
            <a:endParaRPr sz="2300"/>
          </a:p>
          <a:p>
            <a:pPr indent="0" lvl="0" marL="457200" rtl="0" algn="l">
              <a:spcBef>
                <a:spcPts val="0"/>
              </a:spcBef>
              <a:spcAft>
                <a:spcPts val="0"/>
              </a:spcAft>
              <a:buNone/>
            </a:pPr>
            <a:r>
              <a:t/>
            </a:r>
            <a:endParaRPr sz="2300"/>
          </a:p>
          <a:p>
            <a:pPr indent="-374650" lvl="0" marL="457200" rtl="0" algn="l">
              <a:spcBef>
                <a:spcPts val="0"/>
              </a:spcBef>
              <a:spcAft>
                <a:spcPts val="0"/>
              </a:spcAft>
              <a:buSzPts val="2300"/>
              <a:buChar char="●"/>
            </a:pPr>
            <a:r>
              <a:rPr b="1" lang="en" sz="2300">
                <a:solidFill>
                  <a:schemeClr val="dk2"/>
                </a:solidFill>
              </a:rPr>
              <a:t>Top industries hiring for AI roles</a:t>
            </a:r>
            <a:r>
              <a:rPr lang="en" sz="2300"/>
              <a:t>: tech, finance, healthcare, and manufacturing .</a:t>
            </a:r>
            <a:endParaRPr sz="2300"/>
          </a:p>
          <a:p>
            <a:pPr indent="0" lvl="0" marL="457200" rtl="0" algn="l">
              <a:spcBef>
                <a:spcPts val="0"/>
              </a:spcBef>
              <a:spcAft>
                <a:spcPts val="0"/>
              </a:spcAft>
              <a:buNone/>
            </a:pPr>
            <a:r>
              <a:t/>
            </a:r>
            <a:endParaRPr sz="2300"/>
          </a:p>
          <a:p>
            <a:pPr indent="-374650" lvl="0" marL="457200" rtl="0" algn="l">
              <a:spcBef>
                <a:spcPts val="0"/>
              </a:spcBef>
              <a:spcAft>
                <a:spcPts val="0"/>
              </a:spcAft>
              <a:buSzPts val="2300"/>
              <a:buChar char="●"/>
            </a:pPr>
            <a:r>
              <a:rPr b="1" lang="en" sz="2300">
                <a:solidFill>
                  <a:schemeClr val="dk2"/>
                </a:solidFill>
              </a:rPr>
              <a:t>Lucrative Salaries</a:t>
            </a:r>
            <a:r>
              <a:rPr lang="en" sz="2300"/>
              <a:t>: AI professionals can expect salaries ranging from </a:t>
            </a:r>
            <a:r>
              <a:rPr b="1" lang="en" sz="2300">
                <a:solidFill>
                  <a:schemeClr val="dk2"/>
                </a:solidFill>
              </a:rPr>
              <a:t>$150,000 to over $200,000</a:t>
            </a:r>
            <a:r>
              <a:rPr lang="en" sz="2300"/>
              <a:t>, with opportunities only expanding.</a:t>
            </a:r>
            <a:endParaRPr sz="2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8"/>
          <p:cNvPicPr preferRelativeResize="0"/>
          <p:nvPr/>
        </p:nvPicPr>
        <p:blipFill>
          <a:blip r:embed="rId3">
            <a:alphaModFix/>
          </a:blip>
          <a:stretch>
            <a:fillRect/>
          </a:stretch>
        </p:blipFill>
        <p:spPr>
          <a:xfrm>
            <a:off x="152400" y="1600200"/>
            <a:ext cx="8839201" cy="3208179"/>
          </a:xfrm>
          <a:prstGeom prst="rect">
            <a:avLst/>
          </a:prstGeom>
          <a:noFill/>
          <a:ln>
            <a:noFill/>
          </a:ln>
        </p:spPr>
      </p:pic>
      <p:sp>
        <p:nvSpPr>
          <p:cNvPr id="371" name="Google Shape;371;p48"/>
          <p:cNvSpPr txBox="1"/>
          <p:nvPr>
            <p:ph idx="4294967295"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There are 1.2 million Python job openings listed on LinkedIn</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9"/>
          <p:cNvPicPr preferRelativeResize="0"/>
          <p:nvPr/>
        </p:nvPicPr>
        <p:blipFill>
          <a:blip r:embed="rId3">
            <a:alphaModFix/>
          </a:blip>
          <a:stretch>
            <a:fillRect/>
          </a:stretch>
        </p:blipFill>
        <p:spPr>
          <a:xfrm>
            <a:off x="2209800" y="152400"/>
            <a:ext cx="4838698" cy="48386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0"/>
          <p:cNvPicPr preferRelativeResize="0"/>
          <p:nvPr/>
        </p:nvPicPr>
        <p:blipFill>
          <a:blip r:embed="rId3">
            <a:alphaModFix/>
          </a:blip>
          <a:stretch>
            <a:fillRect/>
          </a:stretch>
        </p:blipFill>
        <p:spPr>
          <a:xfrm>
            <a:off x="2438400" y="152400"/>
            <a:ext cx="4838698" cy="48386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1"/>
          <p:cNvPicPr preferRelativeResize="0"/>
          <p:nvPr/>
        </p:nvPicPr>
        <p:blipFill>
          <a:blip r:embed="rId3">
            <a:alphaModFix/>
          </a:blip>
          <a:stretch>
            <a:fillRect/>
          </a:stretch>
        </p:blipFill>
        <p:spPr>
          <a:xfrm>
            <a:off x="2286000" y="152400"/>
            <a:ext cx="4838698" cy="48386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2"/>
          <p:cNvPicPr preferRelativeResize="0"/>
          <p:nvPr/>
        </p:nvPicPr>
        <p:blipFill>
          <a:blip r:embed="rId3">
            <a:alphaModFix/>
          </a:blip>
          <a:stretch>
            <a:fillRect/>
          </a:stretch>
        </p:blipFill>
        <p:spPr>
          <a:xfrm>
            <a:off x="2057400" y="152400"/>
            <a:ext cx="4838700"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3"/>
          <p:cNvPicPr preferRelativeResize="0"/>
          <p:nvPr/>
        </p:nvPicPr>
        <p:blipFill>
          <a:blip r:embed="rId3">
            <a:alphaModFix/>
          </a:blip>
          <a:stretch>
            <a:fillRect/>
          </a:stretch>
        </p:blipFill>
        <p:spPr>
          <a:xfrm>
            <a:off x="2514600" y="152400"/>
            <a:ext cx="4838698" cy="4838698"/>
          </a:xfrm>
          <a:prstGeom prst="rect">
            <a:avLst/>
          </a:prstGeom>
          <a:noFill/>
          <a:ln>
            <a:noFill/>
          </a:ln>
        </p:spPr>
      </p:pic>
      <p:sp>
        <p:nvSpPr>
          <p:cNvPr id="397" name="Google Shape;397;p53"/>
          <p:cNvSpPr txBox="1"/>
          <p:nvPr/>
        </p:nvSpPr>
        <p:spPr>
          <a:xfrm flipH="1" rot="-5400000">
            <a:off x="68850" y="2394000"/>
            <a:ext cx="3620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dk1"/>
                </a:solidFill>
                <a:latin typeface="Heebo"/>
                <a:ea typeface="Heebo"/>
                <a:cs typeface="Heebo"/>
                <a:sym typeface="Heebo"/>
              </a:rPr>
              <a:t>Cloud Native AI</a:t>
            </a:r>
            <a:endParaRPr b="1" sz="3100">
              <a:solidFill>
                <a:schemeClr val="dk1"/>
              </a:solidFill>
              <a:latin typeface="Heebo"/>
              <a:ea typeface="Heebo"/>
              <a:cs typeface="Heebo"/>
              <a:sym typeface="Heeb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4"/>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Startups and Innovation</a:t>
            </a:r>
            <a:endParaRPr/>
          </a:p>
        </p:txBody>
      </p:sp>
      <p:sp>
        <p:nvSpPr>
          <p:cNvPr id="403" name="Google Shape;403;p54"/>
          <p:cNvSpPr txBox="1"/>
          <p:nvPr>
            <p:ph idx="1" type="subTitle"/>
          </p:nvPr>
        </p:nvSpPr>
        <p:spPr>
          <a:xfrm>
            <a:off x="713225" y="1124700"/>
            <a:ext cx="7708500" cy="3816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AI Startups on the Rise: </a:t>
            </a:r>
            <a:r>
              <a:rPr b="1" lang="en" sz="2300">
                <a:solidFill>
                  <a:schemeClr val="dk2"/>
                </a:solidFill>
              </a:rPr>
              <a:t>More than 90% of the startups funded by Y Combinator and Startup Factory in 2024 are AI-driven.</a:t>
            </a:r>
            <a:endParaRPr b="1" sz="2300">
              <a:solidFill>
                <a:schemeClr val="dk2"/>
              </a:solidFill>
            </a:endParaRPr>
          </a:p>
          <a:p>
            <a:pPr indent="-374650" lvl="0" marL="457200" rtl="0" algn="l">
              <a:spcBef>
                <a:spcPts val="0"/>
              </a:spcBef>
              <a:spcAft>
                <a:spcPts val="0"/>
              </a:spcAft>
              <a:buSzPts val="2300"/>
              <a:buChar char="●"/>
            </a:pPr>
            <a:r>
              <a:rPr lang="en" sz="2300"/>
              <a:t>Major investments in AI startups signal a strong future for innovation and entrepreneurial opportunities.￼</a:t>
            </a:r>
            <a:endParaRPr sz="2300"/>
          </a:p>
          <a:p>
            <a:pPr indent="-374650" lvl="0" marL="457200" rtl="0" algn="l">
              <a:spcBef>
                <a:spcPts val="0"/>
              </a:spcBef>
              <a:spcAft>
                <a:spcPts val="0"/>
              </a:spcAft>
              <a:buSzPts val="2300"/>
              <a:buChar char="●"/>
            </a:pPr>
            <a:r>
              <a:rPr lang="en" sz="2300"/>
              <a:t>Focus on building solutions in knowledge graphs, autonomous agents, physical AI, and custom AI agents for real-world applications.</a:t>
            </a:r>
            <a:endParaRPr sz="2300"/>
          </a:p>
          <a:p>
            <a:pPr indent="-374650" lvl="0" marL="457200" rtl="0" algn="l">
              <a:spcBef>
                <a:spcPts val="0"/>
              </a:spcBef>
              <a:spcAft>
                <a:spcPts val="0"/>
              </a:spcAft>
              <a:buSzPts val="2300"/>
              <a:buChar char="●"/>
            </a:pPr>
            <a:r>
              <a:rPr lang="en" sz="2300"/>
              <a:t>Flexibility in AI skills empowers founders to quickly adapt, pivot, and innovate based on market needs.</a:t>
            </a:r>
            <a:endParaRPr sz="2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55"/>
          <p:cNvPicPr preferRelativeResize="0"/>
          <p:nvPr/>
        </p:nvPicPr>
        <p:blipFill>
          <a:blip r:embed="rId3">
            <a:alphaModFix/>
          </a:blip>
          <a:stretch>
            <a:fillRect/>
          </a:stretch>
        </p:blipFill>
        <p:spPr>
          <a:xfrm>
            <a:off x="152400" y="1595250"/>
            <a:ext cx="8839200" cy="3154489"/>
          </a:xfrm>
          <a:prstGeom prst="rect">
            <a:avLst/>
          </a:prstGeom>
          <a:noFill/>
          <a:ln>
            <a:noFill/>
          </a:ln>
        </p:spPr>
      </p:pic>
      <p:sp>
        <p:nvSpPr>
          <p:cNvPr id="409" name="Google Shape;409;p55"/>
          <p:cNvSpPr txBox="1"/>
          <p:nvPr>
            <p:ph idx="4294967295"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rPr>
              <a:t>In 2024, there is not single startup from 580 startups that was not </a:t>
            </a:r>
            <a:r>
              <a:rPr lang="en" sz="2700">
                <a:solidFill>
                  <a:schemeClr val="lt1"/>
                </a:solidFill>
              </a:rPr>
              <a:t>leveraging</a:t>
            </a:r>
            <a:r>
              <a:rPr lang="en" sz="2700">
                <a:solidFill>
                  <a:schemeClr val="lt1"/>
                </a:solidFill>
              </a:rPr>
              <a:t> AI</a:t>
            </a:r>
            <a:endParaRPr sz="27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9"/>
          <p:cNvPicPr preferRelativeResize="0"/>
          <p:nvPr/>
        </p:nvPicPr>
        <p:blipFill>
          <a:blip r:embed="rId3">
            <a:alphaModFix/>
          </a:blip>
          <a:stretch>
            <a:fillRect/>
          </a:stretch>
        </p:blipFill>
        <p:spPr>
          <a:xfrm>
            <a:off x="2233500" y="0"/>
            <a:ext cx="6915632" cy="5143501"/>
          </a:xfrm>
          <a:prstGeom prst="rect">
            <a:avLst/>
          </a:prstGeom>
          <a:noFill/>
          <a:ln>
            <a:noFill/>
          </a:ln>
        </p:spPr>
      </p:pic>
      <p:sp>
        <p:nvSpPr>
          <p:cNvPr id="253" name="Google Shape;253;p29"/>
          <p:cNvSpPr txBox="1"/>
          <p:nvPr/>
        </p:nvSpPr>
        <p:spPr>
          <a:xfrm>
            <a:off x="254650" y="377925"/>
            <a:ext cx="19788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lt1"/>
                </a:solidFill>
                <a:latin typeface="Heebo"/>
                <a:ea typeface="Heebo"/>
                <a:cs typeface="Heebo"/>
                <a:sym typeface="Heebo"/>
              </a:rPr>
              <a:t>The Rise of the AI Agents</a:t>
            </a:r>
            <a:endParaRPr b="1" sz="3300">
              <a:solidFill>
                <a:schemeClr val="lt1"/>
              </a:solidFill>
              <a:latin typeface="Heebo"/>
              <a:ea typeface="Heebo"/>
              <a:cs typeface="Heebo"/>
              <a:sym typeface="Heeb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Career Flexibility and Freelancing in AI</a:t>
            </a:r>
            <a:endParaRPr sz="4200"/>
          </a:p>
        </p:txBody>
      </p:sp>
      <p:sp>
        <p:nvSpPr>
          <p:cNvPr id="415" name="Google Shape;415;p5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solidFill>
                  <a:schemeClr val="dk2"/>
                </a:solidFill>
              </a:rPr>
              <a:t>Freelance Opportunities</a:t>
            </a:r>
            <a:r>
              <a:rPr lang="en" sz="2400"/>
              <a:t>: Start contributing to real projects and earn while you learn.</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Skills in cloud-native, distributed computing, and generative and agentic AI </a:t>
            </a:r>
            <a:r>
              <a:rPr b="1" lang="en" sz="2400">
                <a:solidFill>
                  <a:schemeClr val="dk2"/>
                </a:solidFill>
              </a:rPr>
              <a:t>can set you up for freelancing, job, contracting, and even starting your own venture.</a:t>
            </a:r>
            <a:endParaRPr b="1" sz="24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idx="4294967295" type="title"/>
          </p:nvPr>
        </p:nvSpPr>
        <p:spPr>
          <a:xfrm>
            <a:off x="655100" y="209500"/>
            <a:ext cx="7704000" cy="9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On almost any major company’s website, the first slider or banner we see is all about Generative AI</a:t>
            </a:r>
            <a:endParaRPr sz="2400">
              <a:solidFill>
                <a:schemeClr val="lt1"/>
              </a:solidFill>
            </a:endParaRPr>
          </a:p>
        </p:txBody>
      </p:sp>
      <p:pic>
        <p:nvPicPr>
          <p:cNvPr id="421" name="Google Shape;421;p57"/>
          <p:cNvPicPr preferRelativeResize="0"/>
          <p:nvPr/>
        </p:nvPicPr>
        <p:blipFill>
          <a:blip r:embed="rId3">
            <a:alphaModFix/>
          </a:blip>
          <a:stretch>
            <a:fillRect/>
          </a:stretch>
        </p:blipFill>
        <p:spPr>
          <a:xfrm>
            <a:off x="655088" y="1118650"/>
            <a:ext cx="7529016" cy="3820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ph type="title"/>
          </p:nvPr>
        </p:nvSpPr>
        <p:spPr>
          <a:xfrm>
            <a:off x="596250" y="1036700"/>
            <a:ext cx="79911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Join the Fourth Industrial Revolution</a:t>
            </a:r>
            <a:endParaRPr/>
          </a:p>
        </p:txBody>
      </p:sp>
      <p:sp>
        <p:nvSpPr>
          <p:cNvPr id="427" name="Google Shape;427;p58"/>
          <p:cNvSpPr txBox="1"/>
          <p:nvPr>
            <p:ph idx="1" type="subTitle"/>
          </p:nvPr>
        </p:nvSpPr>
        <p:spPr>
          <a:xfrm>
            <a:off x="2135550" y="3077300"/>
            <a:ext cx="4872900" cy="106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should be prepared not only for high-value job roles but also for leadership in AI’s next evolution, essential to the future economy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Journey of Generative AI</a:t>
            </a:r>
            <a:endParaRPr>
              <a:solidFill>
                <a:schemeClr val="dk2"/>
              </a:solidFill>
            </a:endParaRPr>
          </a:p>
        </p:txBody>
      </p:sp>
      <p:sp>
        <p:nvSpPr>
          <p:cNvPr id="433" name="Google Shape;433;p59"/>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b="1" lang="en" sz="2800">
                <a:solidFill>
                  <a:schemeClr val="dk2"/>
                </a:solidFill>
              </a:rPr>
              <a:t>Neural Networks</a:t>
            </a:r>
            <a:r>
              <a:rPr lang="en" sz="2800"/>
              <a:t> gave AI a brain to think.</a:t>
            </a:r>
            <a:endParaRPr sz="2800"/>
          </a:p>
          <a:p>
            <a:pPr indent="0" lvl="0" marL="457200" rtl="0" algn="l">
              <a:lnSpc>
                <a:spcPct val="100000"/>
              </a:lnSpc>
              <a:spcBef>
                <a:spcPts val="0"/>
              </a:spcBef>
              <a:spcAft>
                <a:spcPts val="0"/>
              </a:spcAft>
              <a:buNone/>
            </a:pPr>
            <a:r>
              <a:t/>
            </a:r>
            <a:endParaRPr sz="2800"/>
          </a:p>
          <a:p>
            <a:pPr indent="-406400" lvl="0" marL="457200" rtl="0" algn="l">
              <a:lnSpc>
                <a:spcPct val="100000"/>
              </a:lnSpc>
              <a:spcBef>
                <a:spcPts val="0"/>
              </a:spcBef>
              <a:spcAft>
                <a:spcPts val="0"/>
              </a:spcAft>
              <a:buSzPts val="2800"/>
              <a:buChar char="●"/>
            </a:pPr>
            <a:r>
              <a:rPr b="1" lang="en" sz="2800">
                <a:solidFill>
                  <a:schemeClr val="dk2"/>
                </a:solidFill>
              </a:rPr>
              <a:t>GPUs</a:t>
            </a:r>
            <a:r>
              <a:rPr b="1" lang="en" sz="2800"/>
              <a:t> </a:t>
            </a:r>
            <a:r>
              <a:rPr lang="en" sz="2800"/>
              <a:t>helped AI learn fast by working on many things at the same time.</a:t>
            </a:r>
            <a:endParaRPr sz="2800"/>
          </a:p>
          <a:p>
            <a:pPr indent="0" lvl="0" marL="457200" rtl="0" algn="l">
              <a:lnSpc>
                <a:spcPct val="100000"/>
              </a:lnSpc>
              <a:spcBef>
                <a:spcPts val="0"/>
              </a:spcBef>
              <a:spcAft>
                <a:spcPts val="0"/>
              </a:spcAft>
              <a:buNone/>
            </a:pPr>
            <a:r>
              <a:t/>
            </a:r>
            <a:endParaRPr sz="2800"/>
          </a:p>
          <a:p>
            <a:pPr indent="-406400" lvl="0" marL="457200" rtl="0" algn="l">
              <a:lnSpc>
                <a:spcPct val="100000"/>
              </a:lnSpc>
              <a:spcBef>
                <a:spcPts val="0"/>
              </a:spcBef>
              <a:spcAft>
                <a:spcPts val="0"/>
              </a:spcAft>
              <a:buSzPts val="2800"/>
              <a:buChar char="●"/>
            </a:pPr>
            <a:r>
              <a:rPr b="1" lang="en" sz="2800">
                <a:solidFill>
                  <a:schemeClr val="dk2"/>
                </a:solidFill>
              </a:rPr>
              <a:t>Transformers</a:t>
            </a:r>
            <a:r>
              <a:rPr lang="en" sz="2800"/>
              <a:t> gave AI the ability to understand and communicate.</a:t>
            </a:r>
            <a:endParaRPr sz="2800"/>
          </a:p>
          <a:p>
            <a:pPr indent="0" lvl="0" marL="0" rtl="0" algn="l">
              <a:spcBef>
                <a:spcPts val="0"/>
              </a:spcBef>
              <a:spcAft>
                <a:spcPts val="0"/>
              </a:spcAft>
              <a:buNone/>
            </a:pPr>
            <a:r>
              <a:t/>
            </a:r>
            <a:endParaRPr/>
          </a:p>
        </p:txBody>
      </p:sp>
      <p:pic>
        <p:nvPicPr>
          <p:cNvPr id="434" name="Google Shape;434;p59"/>
          <p:cNvPicPr preferRelativeResize="0"/>
          <p:nvPr/>
        </p:nvPicPr>
        <p:blipFill>
          <a:blip r:embed="rId3">
            <a:alphaModFix/>
          </a:blip>
          <a:stretch>
            <a:fillRect/>
          </a:stretch>
        </p:blipFill>
        <p:spPr>
          <a:xfrm>
            <a:off x="7926925" y="1045625"/>
            <a:ext cx="891126" cy="891124"/>
          </a:xfrm>
          <a:prstGeom prst="rect">
            <a:avLst/>
          </a:prstGeom>
          <a:noFill/>
          <a:ln>
            <a:noFill/>
          </a:ln>
        </p:spPr>
      </p:pic>
      <p:pic>
        <p:nvPicPr>
          <p:cNvPr id="435" name="Google Shape;435;p59"/>
          <p:cNvPicPr preferRelativeResize="0"/>
          <p:nvPr/>
        </p:nvPicPr>
        <p:blipFill>
          <a:blip r:embed="rId4">
            <a:alphaModFix/>
          </a:blip>
          <a:stretch>
            <a:fillRect/>
          </a:stretch>
        </p:blipFill>
        <p:spPr>
          <a:xfrm>
            <a:off x="7926925" y="2226725"/>
            <a:ext cx="891126" cy="891124"/>
          </a:xfrm>
          <a:prstGeom prst="rect">
            <a:avLst/>
          </a:prstGeom>
          <a:noFill/>
          <a:ln>
            <a:noFill/>
          </a:ln>
        </p:spPr>
      </p:pic>
      <p:pic>
        <p:nvPicPr>
          <p:cNvPr id="436" name="Google Shape;436;p59"/>
          <p:cNvPicPr preferRelativeResize="0"/>
          <p:nvPr/>
        </p:nvPicPr>
        <p:blipFill>
          <a:blip r:embed="rId5">
            <a:alphaModFix/>
          </a:blip>
          <a:stretch>
            <a:fillRect/>
          </a:stretch>
        </p:blipFill>
        <p:spPr>
          <a:xfrm>
            <a:off x="7939625" y="3431100"/>
            <a:ext cx="891126" cy="8911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 The Brain of AI</a:t>
            </a:r>
            <a:endParaRPr/>
          </a:p>
          <a:p>
            <a:pPr indent="0" lvl="0" marL="0" rtl="0" algn="l">
              <a:spcBef>
                <a:spcPts val="0"/>
              </a:spcBef>
              <a:spcAft>
                <a:spcPts val="0"/>
              </a:spcAft>
              <a:buNone/>
            </a:pPr>
            <a:r>
              <a:t/>
            </a:r>
            <a:endParaRPr/>
          </a:p>
        </p:txBody>
      </p:sp>
      <p:sp>
        <p:nvSpPr>
          <p:cNvPr id="442" name="Google Shape;442;p60"/>
          <p:cNvSpPr txBox="1"/>
          <p:nvPr>
            <p:ph idx="1" type="body"/>
          </p:nvPr>
        </p:nvSpPr>
        <p:spPr>
          <a:xfrm>
            <a:off x="720000" y="1139552"/>
            <a:ext cx="77040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chemeClr val="dk2"/>
              </a:buClr>
              <a:buSzPts val="2800"/>
              <a:buFont typeface="Nunito"/>
              <a:buChar char="●"/>
            </a:pPr>
            <a:r>
              <a:rPr b="1" lang="en" sz="2800">
                <a:solidFill>
                  <a:schemeClr val="dk2"/>
                </a:solidFill>
              </a:rPr>
              <a:t>AI Thinks Like Our Brains!</a:t>
            </a:r>
            <a:endParaRPr b="1" sz="2800">
              <a:solidFill>
                <a:schemeClr val="dk2"/>
              </a:solidFill>
            </a:endParaRPr>
          </a:p>
          <a:p>
            <a:pPr indent="-406400" lvl="0" marL="457200" rtl="0" algn="l">
              <a:spcBef>
                <a:spcPts val="0"/>
              </a:spcBef>
              <a:spcAft>
                <a:spcPts val="0"/>
              </a:spcAft>
              <a:buSzPts val="2800"/>
              <a:buChar char="●"/>
            </a:pPr>
            <a:r>
              <a:rPr lang="en" sz="2800"/>
              <a:t>AI uses Neural Networks to think.</a:t>
            </a:r>
            <a:endParaRPr sz="2800"/>
          </a:p>
          <a:p>
            <a:pPr indent="-406400" lvl="0" marL="457200" rtl="0" algn="l">
              <a:spcBef>
                <a:spcPts val="0"/>
              </a:spcBef>
              <a:spcAft>
                <a:spcPts val="0"/>
              </a:spcAft>
              <a:buSzPts val="2800"/>
              <a:buChar char="●"/>
            </a:pPr>
            <a:r>
              <a:rPr lang="en" sz="2800"/>
              <a:t>Just like our brains have lots of tiny cells talking to each other, </a:t>
            </a:r>
            <a:r>
              <a:rPr b="1" lang="en" sz="2800">
                <a:solidFill>
                  <a:schemeClr val="dk2"/>
                </a:solidFill>
              </a:rPr>
              <a:t>neural networks are like tiny computer helpers working together</a:t>
            </a:r>
            <a:r>
              <a:rPr lang="en" sz="2800"/>
              <a:t>.</a:t>
            </a:r>
            <a:endParaRPr sz="2800"/>
          </a:p>
          <a:p>
            <a:pPr indent="-406400" lvl="0" marL="457200" rtl="0" algn="l">
              <a:spcBef>
                <a:spcPts val="0"/>
              </a:spcBef>
              <a:spcAft>
                <a:spcPts val="0"/>
              </a:spcAft>
              <a:buSzPts val="2800"/>
              <a:buChar char="●"/>
            </a:pPr>
            <a:r>
              <a:rPr lang="en" sz="2800"/>
              <a:t>These helpers teach AI to recognize pictures, understand words, and learn new things!</a:t>
            </a:r>
            <a:endParaRPr sz="2800"/>
          </a:p>
        </p:txBody>
      </p:sp>
      <p:pic>
        <p:nvPicPr>
          <p:cNvPr id="443" name="Google Shape;443;p60"/>
          <p:cNvPicPr preferRelativeResize="0"/>
          <p:nvPr/>
        </p:nvPicPr>
        <p:blipFill>
          <a:blip r:embed="rId3">
            <a:alphaModFix/>
          </a:blip>
          <a:stretch>
            <a:fillRect/>
          </a:stretch>
        </p:blipFill>
        <p:spPr>
          <a:xfrm>
            <a:off x="7622125" y="436025"/>
            <a:ext cx="891126" cy="8911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830650" y="1189100"/>
            <a:ext cx="73767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Two Brain Cells Communicating</a:t>
            </a:r>
            <a:endParaRPr/>
          </a:p>
        </p:txBody>
      </p:sp>
      <p:sp>
        <p:nvSpPr>
          <p:cNvPr id="449" name="Google Shape;449;p6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https://www.facebook.com/share/p/1AeAQcf75a/</a:t>
            </a:r>
            <a:endParaRPr/>
          </a:p>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2"/>
          <p:cNvPicPr preferRelativeResize="0"/>
          <p:nvPr/>
        </p:nvPicPr>
        <p:blipFill rotWithShape="1">
          <a:blip r:embed="rId3">
            <a:alphaModFix/>
          </a:blip>
          <a:srcRect b="13167" l="0" r="0" t="10408"/>
          <a:stretch/>
        </p:blipFill>
        <p:spPr>
          <a:xfrm>
            <a:off x="1219200" y="884775"/>
            <a:ext cx="6528100" cy="3697801"/>
          </a:xfrm>
          <a:prstGeom prst="rect">
            <a:avLst/>
          </a:prstGeom>
          <a:noFill/>
          <a:ln>
            <a:noFill/>
          </a:ln>
        </p:spPr>
      </p:pic>
      <p:sp>
        <p:nvSpPr>
          <p:cNvPr id="455" name="Google Shape;455;p62"/>
          <p:cNvSpPr txBox="1"/>
          <p:nvPr/>
        </p:nvSpPr>
        <p:spPr>
          <a:xfrm>
            <a:off x="818875" y="188375"/>
            <a:ext cx="69285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250">
                <a:solidFill>
                  <a:srgbClr val="0E0E0E"/>
                </a:solidFill>
              </a:rPr>
              <a:t>AI is Smart Because of Neural Networks!</a:t>
            </a:r>
            <a:endParaRPr b="1" sz="2250">
              <a:solidFill>
                <a:srgbClr val="0E0E0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GPUs – The Muscles of AI</a:t>
            </a:r>
            <a:endParaRPr/>
          </a:p>
        </p:txBody>
      </p:sp>
      <p:sp>
        <p:nvSpPr>
          <p:cNvPr id="461" name="Google Shape;461;p63"/>
          <p:cNvSpPr txBox="1"/>
          <p:nvPr>
            <p:ph idx="1" type="body"/>
          </p:nvPr>
        </p:nvSpPr>
        <p:spPr>
          <a:xfrm>
            <a:off x="720000" y="1063352"/>
            <a:ext cx="77040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AI Needs Strong Muscles to Work Fast – That’s GPUs!</a:t>
            </a:r>
            <a:endParaRPr sz="1900"/>
          </a:p>
          <a:p>
            <a:pPr indent="-349250" lvl="0" marL="457200" rtl="0" algn="l">
              <a:spcBef>
                <a:spcPts val="0"/>
              </a:spcBef>
              <a:spcAft>
                <a:spcPts val="0"/>
              </a:spcAft>
              <a:buClr>
                <a:schemeClr val="dk2"/>
              </a:buClr>
              <a:buSzPts val="1900"/>
              <a:buFont typeface="Nunito"/>
              <a:buChar char="●"/>
            </a:pPr>
            <a:r>
              <a:rPr b="1" lang="en" sz="1900">
                <a:solidFill>
                  <a:schemeClr val="dk2"/>
                </a:solidFill>
              </a:rPr>
              <a:t>GPUs are special computer parts that work on many things all at once.</a:t>
            </a:r>
            <a:endParaRPr b="1" sz="1900">
              <a:solidFill>
                <a:schemeClr val="dk2"/>
              </a:solidFill>
            </a:endParaRPr>
          </a:p>
          <a:p>
            <a:pPr indent="-349250" lvl="0" marL="457200" rtl="0" algn="l">
              <a:spcBef>
                <a:spcPts val="0"/>
              </a:spcBef>
              <a:spcAft>
                <a:spcPts val="0"/>
              </a:spcAft>
              <a:buSzPts val="1900"/>
              <a:buChar char="●"/>
            </a:pPr>
            <a:r>
              <a:rPr lang="en" sz="1900"/>
              <a:t>Imagine having lots of helpers doing small jobs together at the same time—that’s how GPUs work!</a:t>
            </a:r>
            <a:endParaRPr sz="1900"/>
          </a:p>
          <a:p>
            <a:pPr indent="-349250" lvl="0" marL="457200" rtl="0" algn="l">
              <a:spcBef>
                <a:spcPts val="0"/>
              </a:spcBef>
              <a:spcAft>
                <a:spcPts val="0"/>
              </a:spcAft>
              <a:buClr>
                <a:schemeClr val="dk2"/>
              </a:buClr>
              <a:buSzPts val="1900"/>
              <a:buFont typeface="Nunito"/>
              <a:buChar char="●"/>
            </a:pPr>
            <a:r>
              <a:rPr b="1" lang="en" sz="1900">
                <a:solidFill>
                  <a:schemeClr val="dk2"/>
                </a:solidFill>
              </a:rPr>
              <a:t>This is called working in parallel.</a:t>
            </a:r>
            <a:endParaRPr b="1" sz="1900">
              <a:solidFill>
                <a:schemeClr val="dk2"/>
              </a:solidFill>
            </a:endParaRPr>
          </a:p>
          <a:p>
            <a:pPr indent="-349250" lvl="0" marL="457200" rtl="0" algn="l">
              <a:spcBef>
                <a:spcPts val="0"/>
              </a:spcBef>
              <a:spcAft>
                <a:spcPts val="0"/>
              </a:spcAft>
              <a:buSzPts val="1900"/>
              <a:buChar char="●"/>
            </a:pPr>
            <a:r>
              <a:rPr lang="en" sz="1900"/>
              <a:t>CPUs (normal computer brains) do one thing at a time, like a person building with one block at a time.</a:t>
            </a:r>
            <a:endParaRPr sz="1900"/>
          </a:p>
          <a:p>
            <a:pPr indent="-349250" lvl="0" marL="457200" rtl="0" algn="l">
              <a:spcBef>
                <a:spcPts val="0"/>
              </a:spcBef>
              <a:spcAft>
                <a:spcPts val="0"/>
              </a:spcAft>
              <a:buSzPts val="1900"/>
              <a:buChar char="●"/>
            </a:pPr>
            <a:r>
              <a:rPr lang="en" sz="1900"/>
              <a:t>GPUs can handle many blocks at once, making things go much faster!</a:t>
            </a:r>
            <a:endParaRPr sz="1900"/>
          </a:p>
          <a:p>
            <a:pPr indent="-349250" lvl="0" marL="457200" rtl="0" algn="l">
              <a:spcBef>
                <a:spcPts val="0"/>
              </a:spcBef>
              <a:spcAft>
                <a:spcPts val="0"/>
              </a:spcAft>
              <a:buSzPts val="1900"/>
              <a:buChar char="●"/>
            </a:pPr>
            <a:r>
              <a:rPr lang="en" sz="1900"/>
              <a:t>With GPUs, AI can learn from tons of information quickly, just like a team finishing a big puzzle faster than one person.</a:t>
            </a:r>
            <a:endParaRPr sz="1900"/>
          </a:p>
          <a:p>
            <a:pPr indent="0" lvl="0" marL="0" rtl="0" algn="l">
              <a:spcBef>
                <a:spcPts val="0"/>
              </a:spcBef>
              <a:spcAft>
                <a:spcPts val="0"/>
              </a:spcAft>
              <a:buNone/>
            </a:pPr>
            <a:r>
              <a:t/>
            </a:r>
            <a:endParaRPr/>
          </a:p>
        </p:txBody>
      </p:sp>
      <p:pic>
        <p:nvPicPr>
          <p:cNvPr id="462" name="Google Shape;462;p63"/>
          <p:cNvPicPr preferRelativeResize="0"/>
          <p:nvPr/>
        </p:nvPicPr>
        <p:blipFill>
          <a:blip r:embed="rId3">
            <a:alphaModFix/>
          </a:blip>
          <a:stretch>
            <a:fillRect/>
          </a:stretch>
        </p:blipFill>
        <p:spPr>
          <a:xfrm>
            <a:off x="7532875" y="368825"/>
            <a:ext cx="891126" cy="891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4"/>
          <p:cNvSpPr txBox="1"/>
          <p:nvPr>
            <p:ph type="title"/>
          </p:nvPr>
        </p:nvSpPr>
        <p:spPr>
          <a:xfrm>
            <a:off x="488600" y="445025"/>
            <a:ext cx="9144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GPUs accelerate processes up to 100 times faster</a:t>
            </a:r>
            <a:endParaRPr/>
          </a:p>
        </p:txBody>
      </p:sp>
      <p:pic>
        <p:nvPicPr>
          <p:cNvPr id="468" name="Google Shape;468;p64"/>
          <p:cNvPicPr preferRelativeResize="0"/>
          <p:nvPr/>
        </p:nvPicPr>
        <p:blipFill>
          <a:blip r:embed="rId3">
            <a:alphaModFix/>
          </a:blip>
          <a:stretch>
            <a:fillRect/>
          </a:stretch>
        </p:blipFill>
        <p:spPr>
          <a:xfrm>
            <a:off x="793625" y="1143975"/>
            <a:ext cx="7115548" cy="38787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5"/>
          <p:cNvSpPr txBox="1"/>
          <p:nvPr>
            <p:ph type="title"/>
          </p:nvPr>
        </p:nvSpPr>
        <p:spPr>
          <a:xfrm>
            <a:off x="488600" y="445025"/>
            <a:ext cx="9144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GPUs accelerate processes up to 100 times faster</a:t>
            </a:r>
            <a:endParaRPr/>
          </a:p>
        </p:txBody>
      </p:sp>
      <p:pic>
        <p:nvPicPr>
          <p:cNvPr id="474" name="Google Shape;474;p65"/>
          <p:cNvPicPr preferRelativeResize="0"/>
          <p:nvPr/>
        </p:nvPicPr>
        <p:blipFill>
          <a:blip r:embed="rId3">
            <a:alphaModFix/>
          </a:blip>
          <a:stretch>
            <a:fillRect/>
          </a:stretch>
        </p:blipFill>
        <p:spPr>
          <a:xfrm>
            <a:off x="712300" y="1413752"/>
            <a:ext cx="3899441" cy="3137223"/>
          </a:xfrm>
          <a:prstGeom prst="rect">
            <a:avLst/>
          </a:prstGeom>
          <a:noFill/>
          <a:ln>
            <a:noFill/>
          </a:ln>
        </p:spPr>
      </p:pic>
      <p:pic>
        <p:nvPicPr>
          <p:cNvPr id="475" name="Google Shape;475;p65"/>
          <p:cNvPicPr preferRelativeResize="0"/>
          <p:nvPr/>
        </p:nvPicPr>
        <p:blipFill>
          <a:blip r:embed="rId4">
            <a:alphaModFix/>
          </a:blip>
          <a:stretch>
            <a:fillRect/>
          </a:stretch>
        </p:blipFill>
        <p:spPr>
          <a:xfrm>
            <a:off x="4873460" y="1365125"/>
            <a:ext cx="3559314" cy="3137223"/>
          </a:xfrm>
          <a:prstGeom prst="rect">
            <a:avLst/>
          </a:prstGeom>
          <a:noFill/>
          <a:ln>
            <a:noFill/>
          </a:ln>
        </p:spPr>
      </p:pic>
      <p:sp>
        <p:nvSpPr>
          <p:cNvPr id="476" name="Google Shape;476;p65"/>
          <p:cNvSpPr txBox="1"/>
          <p:nvPr/>
        </p:nvSpPr>
        <p:spPr>
          <a:xfrm>
            <a:off x="7612975" y="2960500"/>
            <a:ext cx="919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Heebo"/>
                <a:ea typeface="Heebo"/>
                <a:cs typeface="Heebo"/>
                <a:sym typeface="Heebo"/>
              </a:rPr>
              <a:t>Trained Model</a:t>
            </a:r>
            <a:endParaRPr sz="1100">
              <a:solidFill>
                <a:schemeClr val="dk1"/>
              </a:solidFill>
              <a:latin typeface="Heebo"/>
              <a:ea typeface="Heebo"/>
              <a:cs typeface="Heebo"/>
              <a:sym typeface="Heeb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2135550" y="1493900"/>
            <a:ext cx="48729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Solving Focus</a:t>
            </a:r>
            <a:endParaRPr/>
          </a:p>
        </p:txBody>
      </p:sp>
      <p:sp>
        <p:nvSpPr>
          <p:cNvPr id="259" name="Google Shape;259;p30"/>
          <p:cNvSpPr txBox="1"/>
          <p:nvPr>
            <p:ph idx="1" type="subTitle"/>
          </p:nvPr>
        </p:nvSpPr>
        <p:spPr>
          <a:xfrm>
            <a:off x="1943550" y="3305900"/>
            <a:ext cx="51117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Agentic AI (All) Education is About Learning to Think and Solve Problems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ph type="title"/>
          </p:nvPr>
        </p:nvSpPr>
        <p:spPr>
          <a:xfrm>
            <a:off x="488600" y="445025"/>
            <a:ext cx="9144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GPUs accelerate processes up to 100 times faster</a:t>
            </a:r>
            <a:endParaRPr/>
          </a:p>
        </p:txBody>
      </p:sp>
      <p:pic>
        <p:nvPicPr>
          <p:cNvPr id="482" name="Google Shape;482;p66"/>
          <p:cNvPicPr preferRelativeResize="0"/>
          <p:nvPr/>
        </p:nvPicPr>
        <p:blipFill>
          <a:blip r:embed="rId3">
            <a:alphaModFix/>
          </a:blip>
          <a:stretch>
            <a:fillRect/>
          </a:stretch>
        </p:blipFill>
        <p:spPr>
          <a:xfrm>
            <a:off x="869725" y="1119050"/>
            <a:ext cx="7404550" cy="3638800"/>
          </a:xfrm>
          <a:prstGeom prst="rect">
            <a:avLst/>
          </a:prstGeom>
          <a:noFill/>
          <a:ln>
            <a:noFill/>
          </a:ln>
        </p:spPr>
      </p:pic>
      <p:sp>
        <p:nvSpPr>
          <p:cNvPr id="483" name="Google Shape;483;p66"/>
          <p:cNvSpPr txBox="1"/>
          <p:nvPr/>
        </p:nvSpPr>
        <p:spPr>
          <a:xfrm>
            <a:off x="2431375" y="1969900"/>
            <a:ext cx="9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ebo"/>
                <a:ea typeface="Heebo"/>
                <a:cs typeface="Heebo"/>
                <a:sym typeface="Heebo"/>
              </a:rPr>
              <a:t>Training</a:t>
            </a:r>
            <a:endParaRPr b="1">
              <a:solidFill>
                <a:schemeClr val="dk1"/>
              </a:solidFill>
              <a:latin typeface="Heebo"/>
              <a:ea typeface="Heebo"/>
              <a:cs typeface="Heebo"/>
              <a:sym typeface="Heebo"/>
            </a:endParaRPr>
          </a:p>
        </p:txBody>
      </p:sp>
      <p:sp>
        <p:nvSpPr>
          <p:cNvPr id="484" name="Google Shape;484;p66"/>
          <p:cNvSpPr txBox="1"/>
          <p:nvPr/>
        </p:nvSpPr>
        <p:spPr>
          <a:xfrm>
            <a:off x="5784175" y="1817500"/>
            <a:ext cx="11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ebo"/>
                <a:ea typeface="Heebo"/>
                <a:cs typeface="Heebo"/>
                <a:sym typeface="Heebo"/>
              </a:rPr>
              <a:t>Inference</a:t>
            </a:r>
            <a:endParaRPr b="1">
              <a:solidFill>
                <a:schemeClr val="dk1"/>
              </a:solidFill>
              <a:latin typeface="Heebo"/>
              <a:ea typeface="Heebo"/>
              <a:cs typeface="Heebo"/>
              <a:sym typeface="Heebo"/>
            </a:endParaRPr>
          </a:p>
        </p:txBody>
      </p:sp>
      <p:sp>
        <p:nvSpPr>
          <p:cNvPr id="485" name="Google Shape;485;p66"/>
          <p:cNvSpPr txBox="1"/>
          <p:nvPr/>
        </p:nvSpPr>
        <p:spPr>
          <a:xfrm>
            <a:off x="4031575" y="3112900"/>
            <a:ext cx="919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Heebo"/>
                <a:ea typeface="Heebo"/>
                <a:cs typeface="Heebo"/>
                <a:sym typeface="Heebo"/>
              </a:rPr>
              <a:t>Trained Model</a:t>
            </a:r>
            <a:endParaRPr sz="1100">
              <a:solidFill>
                <a:schemeClr val="dk1"/>
              </a:solidFill>
              <a:latin typeface="Heebo"/>
              <a:ea typeface="Heebo"/>
              <a:cs typeface="Heebo"/>
              <a:sym typeface="Heeb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7"/>
          <p:cNvSpPr txBox="1"/>
          <p:nvPr>
            <p:ph type="title"/>
          </p:nvPr>
        </p:nvSpPr>
        <p:spPr>
          <a:xfrm>
            <a:off x="8724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Two-Step Lifecycle and AI Model Pipeline</a:t>
            </a:r>
            <a:endParaRPr/>
          </a:p>
        </p:txBody>
      </p:sp>
      <p:sp>
        <p:nvSpPr>
          <p:cNvPr id="491" name="Google Shape;491;p67"/>
          <p:cNvSpPr txBox="1"/>
          <p:nvPr>
            <p:ph idx="1" type="subTitle"/>
          </p:nvPr>
        </p:nvSpPr>
        <p:spPr>
          <a:xfrm>
            <a:off x="5151737" y="1977900"/>
            <a:ext cx="2505600" cy="14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AI to Generate Responses</a:t>
            </a:r>
            <a:endParaRPr/>
          </a:p>
        </p:txBody>
      </p:sp>
      <p:sp>
        <p:nvSpPr>
          <p:cNvPr id="492" name="Google Shape;492;p67"/>
          <p:cNvSpPr txBox="1"/>
          <p:nvPr>
            <p:ph idx="2" type="subTitle"/>
          </p:nvPr>
        </p:nvSpPr>
        <p:spPr>
          <a:xfrm>
            <a:off x="1486663" y="1977900"/>
            <a:ext cx="2505600" cy="14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Teaching AI to Understand Language</a:t>
            </a:r>
            <a:endParaRPr/>
          </a:p>
        </p:txBody>
      </p:sp>
      <p:sp>
        <p:nvSpPr>
          <p:cNvPr id="493" name="Google Shape;493;p67"/>
          <p:cNvSpPr txBox="1"/>
          <p:nvPr>
            <p:ph idx="3" type="subTitle"/>
          </p:nvPr>
        </p:nvSpPr>
        <p:spPr>
          <a:xfrm>
            <a:off x="1486663" y="1525751"/>
            <a:ext cx="25056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a:t>
            </a:r>
            <a:endParaRPr/>
          </a:p>
        </p:txBody>
      </p:sp>
      <p:sp>
        <p:nvSpPr>
          <p:cNvPr id="494" name="Google Shape;494;p67"/>
          <p:cNvSpPr txBox="1"/>
          <p:nvPr>
            <p:ph idx="4" type="subTitle"/>
          </p:nvPr>
        </p:nvSpPr>
        <p:spPr>
          <a:xfrm>
            <a:off x="5151738" y="1525751"/>
            <a:ext cx="25056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Inference</a:t>
            </a:r>
            <a:endParaRPr/>
          </a:p>
        </p:txBody>
      </p:sp>
      <p:pic>
        <p:nvPicPr>
          <p:cNvPr id="495" name="Google Shape;495;p67"/>
          <p:cNvPicPr preferRelativeResize="0"/>
          <p:nvPr/>
        </p:nvPicPr>
        <p:blipFill>
          <a:blip r:embed="rId3">
            <a:alphaModFix/>
          </a:blip>
          <a:stretch>
            <a:fillRect/>
          </a:stretch>
        </p:blipFill>
        <p:spPr>
          <a:xfrm>
            <a:off x="1589600" y="2675450"/>
            <a:ext cx="1809776" cy="1809776"/>
          </a:xfrm>
          <a:prstGeom prst="rect">
            <a:avLst/>
          </a:prstGeom>
          <a:noFill/>
          <a:ln>
            <a:noFill/>
          </a:ln>
        </p:spPr>
      </p:pic>
      <p:pic>
        <p:nvPicPr>
          <p:cNvPr id="496" name="Google Shape;496;p67"/>
          <p:cNvPicPr preferRelativeResize="0"/>
          <p:nvPr/>
        </p:nvPicPr>
        <p:blipFill>
          <a:blip r:embed="rId4">
            <a:alphaModFix/>
          </a:blip>
          <a:stretch>
            <a:fillRect/>
          </a:stretch>
        </p:blipFill>
        <p:spPr>
          <a:xfrm>
            <a:off x="5279398" y="2675450"/>
            <a:ext cx="1809776" cy="18097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8"/>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Step 1: Training – Teaching AI to Understand Language</a:t>
            </a:r>
            <a:endParaRPr sz="2400"/>
          </a:p>
        </p:txBody>
      </p:sp>
      <p:sp>
        <p:nvSpPr>
          <p:cNvPr id="502" name="Google Shape;502;p68"/>
          <p:cNvSpPr txBox="1"/>
          <p:nvPr>
            <p:ph idx="1" type="body"/>
          </p:nvPr>
        </p:nvSpPr>
        <p:spPr>
          <a:xfrm>
            <a:off x="720000" y="987150"/>
            <a:ext cx="7704000" cy="3938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Nunito"/>
              <a:buAutoNum type="arabicPeriod"/>
            </a:pPr>
            <a:r>
              <a:rPr b="1" lang="en" sz="1300">
                <a:solidFill>
                  <a:schemeClr val="dk2"/>
                </a:solidFill>
              </a:rPr>
              <a:t>What is Training?</a:t>
            </a:r>
            <a:endParaRPr b="1" sz="1300">
              <a:solidFill>
                <a:schemeClr val="dk2"/>
              </a:solidFill>
            </a:endParaRPr>
          </a:p>
          <a:p>
            <a:pPr indent="0" lvl="0" marL="457200" rtl="0" algn="l">
              <a:spcBef>
                <a:spcPts val="0"/>
              </a:spcBef>
              <a:spcAft>
                <a:spcPts val="0"/>
              </a:spcAft>
              <a:buNone/>
            </a:pPr>
            <a:r>
              <a:rPr lang="en" sz="1300"/>
              <a:t>Training is the </a:t>
            </a:r>
            <a:r>
              <a:rPr lang="en" sz="1300">
                <a:solidFill>
                  <a:schemeClr val="dk2"/>
                </a:solidFill>
              </a:rPr>
              <a:t>process of teaching the model </a:t>
            </a:r>
            <a:r>
              <a:rPr lang="en" sz="1300"/>
              <a:t>to understand language patterns, facts, and context.</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Font typeface="Nunito"/>
              <a:buAutoNum type="arabicPeriod"/>
            </a:pPr>
            <a:r>
              <a:rPr b="1" lang="en" sz="1300">
                <a:solidFill>
                  <a:schemeClr val="dk2"/>
                </a:solidFill>
              </a:rPr>
              <a:t>Massive Data Sets</a:t>
            </a:r>
            <a:r>
              <a:rPr b="1" lang="en" sz="1300"/>
              <a:t>:</a:t>
            </a:r>
            <a:endParaRPr b="1" sz="1300"/>
          </a:p>
          <a:p>
            <a:pPr indent="0" lvl="0" marL="457200" rtl="0" algn="l">
              <a:spcBef>
                <a:spcPts val="0"/>
              </a:spcBef>
              <a:spcAft>
                <a:spcPts val="0"/>
              </a:spcAft>
              <a:buNone/>
            </a:pPr>
            <a:r>
              <a:rPr lang="en" sz="1300"/>
              <a:t>The model is exposed to vast amounts of text data (books, websites, articles) to learn vocabulary, grammar, and concepts.</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Font typeface="Nunito"/>
              <a:buAutoNum type="arabicPeriod"/>
            </a:pPr>
            <a:r>
              <a:rPr b="1" lang="en" sz="1300">
                <a:solidFill>
                  <a:schemeClr val="dk2"/>
                </a:solidFill>
              </a:rPr>
              <a:t>How It Learns</a:t>
            </a:r>
            <a:r>
              <a:rPr b="1" lang="en" sz="1300"/>
              <a:t>:</a:t>
            </a:r>
            <a:endParaRPr b="1" sz="1300"/>
          </a:p>
          <a:p>
            <a:pPr indent="0" lvl="0" marL="457200" rtl="0" algn="l">
              <a:spcBef>
                <a:spcPts val="0"/>
              </a:spcBef>
              <a:spcAft>
                <a:spcPts val="0"/>
              </a:spcAft>
              <a:buNone/>
            </a:pPr>
            <a:r>
              <a:rPr lang="en" sz="1300"/>
              <a:t>The model </a:t>
            </a:r>
            <a:r>
              <a:rPr lang="en" sz="1300">
                <a:solidFill>
                  <a:schemeClr val="dk2"/>
                </a:solidFill>
              </a:rPr>
              <a:t>identifies patterns in the data through neural network layers</a:t>
            </a:r>
            <a:r>
              <a:rPr lang="en" sz="1300"/>
              <a:t>, adjusting its internal parameters with each example it sees.</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Font typeface="Nunito"/>
              <a:buAutoNum type="arabicPeriod"/>
            </a:pPr>
            <a:r>
              <a:rPr b="1" lang="en" sz="1300"/>
              <a:t>Time &amp; Resources:</a:t>
            </a:r>
            <a:endParaRPr b="1" sz="1300"/>
          </a:p>
          <a:p>
            <a:pPr indent="0" lvl="0" marL="457200" rtl="0" algn="l">
              <a:spcBef>
                <a:spcPts val="0"/>
              </a:spcBef>
              <a:spcAft>
                <a:spcPts val="0"/>
              </a:spcAft>
              <a:buNone/>
            </a:pPr>
            <a:r>
              <a:rPr lang="en" sz="1300"/>
              <a:t>Training is a long, r</a:t>
            </a:r>
            <a:r>
              <a:rPr lang="en" sz="1300">
                <a:solidFill>
                  <a:schemeClr val="dk2"/>
                </a:solidFill>
              </a:rPr>
              <a:t>esource-intensive process requiring powerful GPUs</a:t>
            </a:r>
            <a:r>
              <a:rPr lang="en" sz="1300"/>
              <a:t>, distributed storage, and large-scale data centers.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Note: “</a:t>
            </a:r>
            <a:r>
              <a:rPr lang="en" sz="1300">
                <a:solidFill>
                  <a:schemeClr val="dk2"/>
                </a:solidFill>
              </a:rPr>
              <a:t>Training is like teaching AI to recognize and understand language, much like a human learning by reading tons of books!</a:t>
            </a:r>
            <a:r>
              <a:rPr lang="en" sz="1300"/>
              <a:t>”</a:t>
            </a:r>
            <a:endParaRPr sz="13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9"/>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Step 2: Inference – Using AI to Generate Responses</a:t>
            </a:r>
            <a:endParaRPr sz="2500"/>
          </a:p>
        </p:txBody>
      </p:sp>
      <p:sp>
        <p:nvSpPr>
          <p:cNvPr id="508" name="Google Shape;508;p69"/>
          <p:cNvSpPr txBox="1"/>
          <p:nvPr>
            <p:ph idx="1" type="body"/>
          </p:nvPr>
        </p:nvSpPr>
        <p:spPr>
          <a:xfrm>
            <a:off x="720000" y="987150"/>
            <a:ext cx="7704000" cy="402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Nunito"/>
              <a:buAutoNum type="arabicPeriod"/>
            </a:pPr>
            <a:r>
              <a:rPr b="1" lang="en" sz="1400">
                <a:solidFill>
                  <a:schemeClr val="dk2"/>
                </a:solidFill>
              </a:rPr>
              <a:t>What is Inference?</a:t>
            </a:r>
            <a:endParaRPr b="1" sz="1400">
              <a:solidFill>
                <a:schemeClr val="dk2"/>
              </a:solidFill>
            </a:endParaRPr>
          </a:p>
          <a:p>
            <a:pPr indent="0" lvl="0" marL="457200" rtl="0" algn="l">
              <a:spcBef>
                <a:spcPts val="0"/>
              </a:spcBef>
              <a:spcAft>
                <a:spcPts val="0"/>
              </a:spcAft>
              <a:buNone/>
            </a:pPr>
            <a:r>
              <a:rPr lang="en" sz="1400"/>
              <a:t>Inference is the </a:t>
            </a:r>
            <a:r>
              <a:rPr lang="en" sz="1400">
                <a:solidFill>
                  <a:schemeClr val="dk2"/>
                </a:solidFill>
              </a:rPr>
              <a:t>process of using the trained model to respond to inputs,</a:t>
            </a:r>
            <a:r>
              <a:rPr lang="en" sz="1400"/>
              <a:t> such as </a:t>
            </a:r>
            <a:r>
              <a:rPr lang="en" sz="1400">
                <a:solidFill>
                  <a:schemeClr val="dk2"/>
                </a:solidFill>
              </a:rPr>
              <a:t>questions, commands, or text prompts</a:t>
            </a:r>
            <a:r>
              <a:rPr lang="en" sz="1400"/>
              <a:t>.</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Font typeface="Nunito"/>
              <a:buAutoNum type="arabicPeriod"/>
            </a:pPr>
            <a:r>
              <a:rPr b="1" lang="en" sz="1400"/>
              <a:t>Fast Responses:</a:t>
            </a:r>
            <a:endParaRPr b="1" sz="1400"/>
          </a:p>
          <a:p>
            <a:pPr indent="0" lvl="0" marL="457200" rtl="0" algn="l">
              <a:spcBef>
                <a:spcPts val="0"/>
              </a:spcBef>
              <a:spcAft>
                <a:spcPts val="0"/>
              </a:spcAft>
              <a:buNone/>
            </a:pPr>
            <a:r>
              <a:rPr lang="en" sz="1400"/>
              <a:t>During inference, the model quickly retrieves learned patterns to provide a relevant response without re-training.</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Font typeface="Nunito"/>
              <a:buAutoNum type="arabicPeriod"/>
            </a:pPr>
            <a:r>
              <a:rPr b="1" lang="en" sz="1400"/>
              <a:t>Optimization for Efficiency:</a:t>
            </a:r>
            <a:endParaRPr b="1" sz="1400"/>
          </a:p>
          <a:p>
            <a:pPr indent="0" lvl="0" marL="457200" rtl="0" algn="l">
              <a:spcBef>
                <a:spcPts val="0"/>
              </a:spcBef>
              <a:spcAft>
                <a:spcPts val="0"/>
              </a:spcAft>
              <a:buNone/>
            </a:pPr>
            <a:r>
              <a:rPr lang="en" sz="1400"/>
              <a:t>Inference needs to be fast and efficient, often requiring model compression and optimization techniques to reduce response time.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Font typeface="Nunito"/>
              <a:buAutoNum type="arabicPeriod"/>
            </a:pPr>
            <a:r>
              <a:rPr b="1" lang="en" sz="1400"/>
              <a:t>Real-World Applications:</a:t>
            </a:r>
            <a:endParaRPr b="1" sz="1400"/>
          </a:p>
          <a:p>
            <a:pPr indent="0" lvl="0" marL="457200" rtl="0" algn="l">
              <a:spcBef>
                <a:spcPts val="0"/>
              </a:spcBef>
              <a:spcAft>
                <a:spcPts val="0"/>
              </a:spcAft>
              <a:buNone/>
            </a:pPr>
            <a:r>
              <a:rPr lang="en" sz="1400"/>
              <a:t>Inference is where the model powers applications, like chatbots, search engines, or customer support, generating responses in real time.</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rPr lang="en" sz="1400"/>
              <a:t>Note: “</a:t>
            </a:r>
            <a:r>
              <a:rPr lang="en" sz="1400">
                <a:solidFill>
                  <a:schemeClr val="dk2"/>
                </a:solidFill>
              </a:rPr>
              <a:t>Inference is like putting AI’s knowledge to work – generating answers, helping with tasks, and providing assistance instantly!</a:t>
            </a:r>
            <a:r>
              <a:rPr lang="en" sz="1400"/>
              <a:t>”</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Transformers – Understanding and Communication Ability of AI</a:t>
            </a:r>
            <a:endParaRPr sz="2800"/>
          </a:p>
        </p:txBody>
      </p:sp>
      <p:sp>
        <p:nvSpPr>
          <p:cNvPr id="514" name="Google Shape;514;p70"/>
          <p:cNvSpPr txBox="1"/>
          <p:nvPr>
            <p:ph idx="1" type="body"/>
          </p:nvPr>
        </p:nvSpPr>
        <p:spPr>
          <a:xfrm>
            <a:off x="720000" y="1444352"/>
            <a:ext cx="7704000" cy="34164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SzPts val="2600"/>
              <a:buChar char="●"/>
            </a:pPr>
            <a:r>
              <a:rPr lang="en" sz="2600"/>
              <a:t>Transformers Help AI Understand and Talk!</a:t>
            </a:r>
            <a:endParaRPr sz="2600"/>
          </a:p>
          <a:p>
            <a:pPr indent="-393700" lvl="0" marL="457200" rtl="0" algn="l">
              <a:lnSpc>
                <a:spcPct val="115000"/>
              </a:lnSpc>
              <a:spcBef>
                <a:spcPts val="0"/>
              </a:spcBef>
              <a:spcAft>
                <a:spcPts val="0"/>
              </a:spcAft>
              <a:buSzPts val="2600"/>
              <a:buFont typeface="Nunito"/>
              <a:buChar char="●"/>
            </a:pPr>
            <a:r>
              <a:rPr b="1" lang="en" sz="2600">
                <a:solidFill>
                  <a:schemeClr val="dk2"/>
                </a:solidFill>
              </a:rPr>
              <a:t>Transformers are special tools that make AI super smart with language</a:t>
            </a:r>
            <a:r>
              <a:rPr b="1" lang="en" sz="2600"/>
              <a:t>.</a:t>
            </a:r>
            <a:endParaRPr b="1" sz="2600"/>
          </a:p>
          <a:p>
            <a:pPr indent="-393700" lvl="0" marL="457200" rtl="0" algn="l">
              <a:lnSpc>
                <a:spcPct val="115000"/>
              </a:lnSpc>
              <a:spcBef>
                <a:spcPts val="0"/>
              </a:spcBef>
              <a:spcAft>
                <a:spcPts val="0"/>
              </a:spcAft>
              <a:buSzPts val="2600"/>
              <a:buChar char="●"/>
            </a:pPr>
            <a:r>
              <a:rPr lang="en" sz="2600"/>
              <a:t>They let AI read lots of words at once and understand what they mean.</a:t>
            </a:r>
            <a:endParaRPr sz="2600"/>
          </a:p>
          <a:p>
            <a:pPr indent="-393700" lvl="0" marL="457200" rtl="0" algn="l">
              <a:lnSpc>
                <a:spcPct val="115000"/>
              </a:lnSpc>
              <a:spcBef>
                <a:spcPts val="0"/>
              </a:spcBef>
              <a:spcAft>
                <a:spcPts val="0"/>
              </a:spcAft>
              <a:buSzPts val="2600"/>
              <a:buChar char="●"/>
            </a:pPr>
            <a:r>
              <a:rPr lang="en" sz="2600"/>
              <a:t>Now, AI can answer our questions, tell stories, and chat with us like a friend!</a:t>
            </a:r>
            <a:endParaRPr sz="2600"/>
          </a:p>
        </p:txBody>
      </p:sp>
      <p:pic>
        <p:nvPicPr>
          <p:cNvPr id="515" name="Google Shape;515;p70"/>
          <p:cNvPicPr preferRelativeResize="0"/>
          <p:nvPr/>
        </p:nvPicPr>
        <p:blipFill>
          <a:blip r:embed="rId3">
            <a:alphaModFix/>
          </a:blip>
          <a:stretch>
            <a:fillRect/>
          </a:stretch>
        </p:blipFill>
        <p:spPr>
          <a:xfrm>
            <a:off x="7897300" y="368825"/>
            <a:ext cx="891126" cy="8911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2135550" y="1417700"/>
            <a:ext cx="48729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How should companies and countries think about AI to drive growth and prosperity?</a:t>
            </a:r>
            <a:endParaRPr sz="2700"/>
          </a:p>
        </p:txBody>
      </p:sp>
      <p:sp>
        <p:nvSpPr>
          <p:cNvPr id="521" name="Google Shape;521;p71"/>
          <p:cNvSpPr txBox="1"/>
          <p:nvPr>
            <p:ph idx="1" type="subTitle"/>
          </p:nvPr>
        </p:nvSpPr>
        <p:spPr>
          <a:xfrm>
            <a:off x="2135550" y="33821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00"/>
                </a:solidFill>
              </a:rPr>
              <a:t>T</a:t>
            </a:r>
            <a:r>
              <a:rPr b="1" lang="en" sz="2200">
                <a:solidFill>
                  <a:srgbClr val="FFFF00"/>
                </a:solidFill>
              </a:rPr>
              <a:t>he Mantra of AI or die is real and</a:t>
            </a:r>
            <a:endParaRPr b="1" sz="2200">
              <a:solidFill>
                <a:srgbClr val="FFFF00"/>
              </a:solidFill>
            </a:endParaRPr>
          </a:p>
          <a:p>
            <a:pPr indent="0" lvl="0" marL="0" rtl="0" algn="ctr">
              <a:spcBef>
                <a:spcPts val="0"/>
              </a:spcBef>
              <a:spcAft>
                <a:spcPts val="0"/>
              </a:spcAft>
              <a:buNone/>
            </a:pPr>
            <a:r>
              <a:rPr b="1" lang="en" sz="2200">
                <a:solidFill>
                  <a:srgbClr val="FFFF00"/>
                </a:solidFill>
              </a:rPr>
              <a:t>certainly companies and countries that do not engage will die.</a:t>
            </a:r>
            <a:endParaRPr b="1" sz="2200">
              <a:solidFill>
                <a:srgbClr val="FFFF00"/>
              </a:solidFill>
            </a:endParaRPr>
          </a:p>
        </p:txBody>
      </p:sp>
      <p:pic>
        <p:nvPicPr>
          <p:cNvPr descr="In this episode, Peter is joined by a panel of leaders in the “ Third Board of Changemakers: AI” at the 8th FII Conference to discuss how AI will impact every industry. This includes: &#10;&#10;Shou Chew, CEO, TikTok&#10;Jack Hidary, CEO, SandboxAQ&#10;Benjamin Horowitz, Co-Founder &amp; General Partner, Andreessen Horowitz&#10;Travis Kalanick, CEO, CSS/Cloud Kitchens&#10;Ruth Porat, President &amp; CIO, Alphabet &amp; Google&#10;Jay Puri, EVP, Worldwide Field Operations, Nvidia&#10;Eric Schmidt, Co-founder with his wife, Wendy, Schmidt Sciences; Former CEO &amp; Chairman, Google, KBE.&#10;&#10;Recorded on Oct 29th, 2024&#10;Views are my own thoughts; not Financial, Medical, or Legal Advice.&#10;&#10;&#10;Learn more about the Future Investment Initiative Institute (FII): https://fii-institute.org/  &#10;&#10;--------------------------------------------&#10;&#10;0:00 - Harnessing AI for Prosperity and Growth&#10;1:10 - The Impact of AI on Businesses&#10;4:30 - Uber's Alternate Future Under Khosrowshahi&#10;6:04 - The Key to Disrupting Markets&#10;7:11 - Meet the Company Preserving Health&#10;9:30 - Harnessing Quantitative Models in AI&#10;12:33 - AI, Quantum, and Proprietary Data&#10;16:13 - Preparing for the Arrival of AGI&#10;19:59 - The Danger of Artificial Superintelligence&#10;22:35 - The False Choice of AI&#10;24:30 - AI's Rapid Impact on Industries&#10;27:47 - The Future of AI Investment&#10;33:00 - AI and Creativity Spark Growth&#10;35:31 - Ensuring Responsible Use of AI&#10;38:16 - AI and the Future of Growth&#10;42:53 - AI Dominance: The Role of GPUs&#10;&#10;--------------------------------------------&#10;&#10;I send weekly emails with the latest insights and trends on today’s and tomorrow’s exponential technologies. Stay ahead of the curve, and sign up now: https://www.diamandis.com/subscribe&#10;&#10;Learn more about my executive summit, Abundance360: https://www.abundance360.com/ &#10;&#10;Connect with Peter:&#10;Twitter: https://bit.ly/40JYQfK&#10;Instagram: https://bit.ly/3x6UykS&#10;&#10;Listen to the show:&#10;Apple: https://apple.co/3wLXeV3&#10;Spotify: https://spoti.fi/3DwLzgs" id="522" name="Google Shape;522;p71" title="The Future of AI: Leaders from TikTok, Google &amp; More Weigh In (FII Panel) | EP #127">
            <a:hlinkClick r:id="rId3"/>
          </p:cNvPr>
          <p:cNvPicPr preferRelativeResize="0"/>
          <p:nvPr/>
        </p:nvPicPr>
        <p:blipFill>
          <a:blip r:embed="rId4">
            <a:alphaModFix/>
          </a:blip>
          <a:stretch>
            <a:fillRect/>
          </a:stretch>
        </p:blipFill>
        <p:spPr>
          <a:xfrm>
            <a:off x="3134600" y="118750"/>
            <a:ext cx="3048000" cy="1714500"/>
          </a:xfrm>
          <a:prstGeom prst="rect">
            <a:avLst/>
          </a:prstGeom>
          <a:noFill/>
          <a:ln>
            <a:noFill/>
          </a:ln>
        </p:spPr>
      </p:pic>
      <p:sp>
        <p:nvSpPr>
          <p:cNvPr id="523" name="Google Shape;523;p71"/>
          <p:cNvSpPr txBox="1"/>
          <p:nvPr/>
        </p:nvSpPr>
        <p:spPr>
          <a:xfrm rot="-3299267">
            <a:off x="571101" y="1299076"/>
            <a:ext cx="2300649" cy="64659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Heebo"/>
                <a:ea typeface="Heebo"/>
                <a:cs typeface="Heebo"/>
                <a:sym typeface="Heebo"/>
              </a:rPr>
              <a:t>AI or Die</a:t>
            </a:r>
            <a:endParaRPr b="1" sz="3000">
              <a:solidFill>
                <a:schemeClr val="dk2"/>
              </a:solidFill>
              <a:latin typeface="Heebo"/>
              <a:ea typeface="Heebo"/>
              <a:cs typeface="Heebo"/>
              <a:sym typeface="Heebo"/>
            </a:endParaRPr>
          </a:p>
        </p:txBody>
      </p:sp>
      <p:sp>
        <p:nvSpPr>
          <p:cNvPr id="524" name="Google Shape;524;p71"/>
          <p:cNvSpPr txBox="1"/>
          <p:nvPr/>
        </p:nvSpPr>
        <p:spPr>
          <a:xfrm rot="2341783">
            <a:off x="6339438" y="1147017"/>
            <a:ext cx="2300534" cy="64652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Heebo"/>
                <a:ea typeface="Heebo"/>
                <a:cs typeface="Heebo"/>
                <a:sym typeface="Heebo"/>
              </a:rPr>
              <a:t>AI or Die</a:t>
            </a:r>
            <a:endParaRPr b="1" sz="3000">
              <a:solidFill>
                <a:schemeClr val="dk2"/>
              </a:solidFill>
              <a:latin typeface="Heebo"/>
              <a:ea typeface="Heebo"/>
              <a:cs typeface="Heebo"/>
              <a:sym typeface="Heeb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Global AI Race: A New Frontier in Power</a:t>
            </a:r>
            <a:endParaRPr/>
          </a:p>
        </p:txBody>
      </p:sp>
      <p:sp>
        <p:nvSpPr>
          <p:cNvPr id="530" name="Google Shape;530;p72"/>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a:t>
            </a:r>
            <a:r>
              <a:rPr lang="en" sz="2000"/>
              <a:t>nvesting in AI is now essential for global relevance.</a:t>
            </a:r>
            <a:endParaRPr sz="2000"/>
          </a:p>
          <a:p>
            <a:pPr indent="-355600" lvl="0" marL="457200" rtl="0" algn="l">
              <a:spcBef>
                <a:spcPts val="0"/>
              </a:spcBef>
              <a:spcAft>
                <a:spcPts val="0"/>
              </a:spcAft>
              <a:buClr>
                <a:schemeClr val="dk2"/>
              </a:buClr>
              <a:buSzPts val="2000"/>
              <a:buFont typeface="Nunito"/>
              <a:buChar char="●"/>
            </a:pPr>
            <a:r>
              <a:rPr b="1" lang="en" sz="2000">
                <a:solidFill>
                  <a:schemeClr val="dk2"/>
                </a:solidFill>
              </a:rPr>
              <a:t>AI is more than technology—it’s a pathway to economic power and geopolitical influence.</a:t>
            </a:r>
            <a:endParaRPr b="1" sz="2000">
              <a:solidFill>
                <a:schemeClr val="dk2"/>
              </a:solidFill>
            </a:endParaRPr>
          </a:p>
          <a:p>
            <a:pPr indent="-355600" lvl="0" marL="457200" rtl="0" algn="l">
              <a:spcBef>
                <a:spcPts val="0"/>
              </a:spcBef>
              <a:spcAft>
                <a:spcPts val="0"/>
              </a:spcAft>
              <a:buClr>
                <a:schemeClr val="dk2"/>
              </a:buClr>
              <a:buSzPts val="2000"/>
              <a:buFont typeface="Nunito"/>
              <a:buChar char="●"/>
            </a:pPr>
            <a:r>
              <a:rPr b="1" lang="en" sz="2000">
                <a:solidFill>
                  <a:schemeClr val="dk2"/>
                </a:solidFill>
              </a:rPr>
              <a:t>It also impacts the future of humanity.</a:t>
            </a:r>
            <a:endParaRPr b="1" sz="2000">
              <a:solidFill>
                <a:schemeClr val="dk2"/>
              </a:solidFill>
            </a:endParaRPr>
          </a:p>
          <a:p>
            <a:pPr indent="-355600" lvl="0" marL="457200" rtl="0" algn="l">
              <a:spcBef>
                <a:spcPts val="0"/>
              </a:spcBef>
              <a:spcAft>
                <a:spcPts val="0"/>
              </a:spcAft>
              <a:buSzPts val="2000"/>
              <a:buChar char="●"/>
            </a:pPr>
            <a:r>
              <a:rPr lang="en" sz="2000"/>
              <a:t>The US and China are leading the AI charge.</a:t>
            </a:r>
            <a:endParaRPr sz="2000"/>
          </a:p>
          <a:p>
            <a:pPr indent="-355600" lvl="0" marL="457200" rtl="0" algn="l">
              <a:spcBef>
                <a:spcPts val="0"/>
              </a:spcBef>
              <a:spcAft>
                <a:spcPts val="0"/>
              </a:spcAft>
              <a:buSzPts val="2000"/>
              <a:buChar char="●"/>
            </a:pPr>
            <a:r>
              <a:rPr lang="en" sz="2000"/>
              <a:t>Countries like the UK, Israel, and India are rapidly advancing.</a:t>
            </a:r>
            <a:endParaRPr sz="2000"/>
          </a:p>
          <a:p>
            <a:pPr indent="-355600" lvl="0" marL="457200" rtl="0" algn="l">
              <a:spcBef>
                <a:spcPts val="0"/>
              </a:spcBef>
              <a:spcAft>
                <a:spcPts val="0"/>
              </a:spcAft>
              <a:buSzPts val="2000"/>
              <a:buChar char="●"/>
            </a:pPr>
            <a:r>
              <a:rPr lang="en" sz="2000"/>
              <a:t>AI is projected to add $15.7 trillion to global GDP by 2030 (source: Gartner).</a:t>
            </a:r>
            <a:endParaRPr sz="2000"/>
          </a:p>
          <a:p>
            <a:pPr indent="-355600" lvl="0" marL="457200" rtl="0" algn="l">
              <a:spcBef>
                <a:spcPts val="0"/>
              </a:spcBef>
              <a:spcAft>
                <a:spcPts val="0"/>
              </a:spcAft>
              <a:buSzPts val="2000"/>
              <a:buChar char="●"/>
            </a:pPr>
            <a:r>
              <a:rPr lang="en" sz="2000"/>
              <a:t>Nations are investing heavily to capture these economic benefits.</a:t>
            </a:r>
            <a:endParaRPr sz="2000"/>
          </a:p>
          <a:p>
            <a:pPr indent="-355600" lvl="0" marL="457200" rtl="0" algn="l">
              <a:spcBef>
                <a:spcPts val="0"/>
              </a:spcBef>
              <a:spcAft>
                <a:spcPts val="0"/>
              </a:spcAft>
              <a:buSzPts val="2000"/>
              <a:buChar char="●"/>
            </a:pPr>
            <a:r>
              <a:rPr lang="en" sz="2000"/>
              <a:t>Saudi Arabia Plans $100 Billion AI Project to Rival UAE.</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3"/>
          <p:cNvPicPr preferRelativeResize="0"/>
          <p:nvPr/>
        </p:nvPicPr>
        <p:blipFill rotWithShape="1">
          <a:blip r:embed="rId3">
            <a:alphaModFix/>
          </a:blip>
          <a:srcRect b="10316" l="3375" r="3375" t="2620"/>
          <a:stretch/>
        </p:blipFill>
        <p:spPr>
          <a:xfrm>
            <a:off x="0" y="0"/>
            <a:ext cx="9144003" cy="527786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74"/>
          <p:cNvPicPr preferRelativeResize="0"/>
          <p:nvPr/>
        </p:nvPicPr>
        <p:blipFill>
          <a:blip r:embed="rId3">
            <a:alphaModFix/>
          </a:blip>
          <a:stretch>
            <a:fillRect/>
          </a:stretch>
        </p:blipFill>
        <p:spPr>
          <a:xfrm>
            <a:off x="152400" y="1143000"/>
            <a:ext cx="8839200" cy="3448866"/>
          </a:xfrm>
          <a:prstGeom prst="rect">
            <a:avLst/>
          </a:prstGeom>
          <a:noFill/>
          <a:ln>
            <a:noFill/>
          </a:ln>
        </p:spPr>
      </p:pic>
      <p:sp>
        <p:nvSpPr>
          <p:cNvPr id="541" name="Google Shape;541;p74"/>
          <p:cNvSpPr txBox="1"/>
          <p:nvPr>
            <p:ph type="title"/>
          </p:nvPr>
        </p:nvSpPr>
        <p:spPr>
          <a:xfrm>
            <a:off x="262800" y="749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 To AGI</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1: What are Frontier LLMs</a:t>
            </a:r>
            <a:endParaRPr/>
          </a:p>
        </p:txBody>
      </p:sp>
      <p:sp>
        <p:nvSpPr>
          <p:cNvPr id="547" name="Google Shape;547;p75"/>
          <p:cNvSpPr txBox="1"/>
          <p:nvPr>
            <p:ph idx="1" type="body"/>
          </p:nvPr>
        </p:nvSpPr>
        <p:spPr>
          <a:xfrm>
            <a:off x="720000" y="1215750"/>
            <a:ext cx="553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These models are trained on extensive datasets, enabling them to understand and generate human-like text, and in some cases, process multiple data types such as images and audio.</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Key Characteristics of Frontier LLMs: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Scale and Complexity</a:t>
            </a:r>
            <a:r>
              <a:rPr lang="en" sz="1400"/>
              <a:t>: Frontier LLMs often contain billions to trillions of parameters, allowing them to handle complex tasks and generate coherent, contextually relevant responses.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Multimodal Capabilities</a:t>
            </a:r>
            <a:r>
              <a:rPr lang="en" sz="1400"/>
              <a:t>: Some frontier models are multimodal, meaning they can process and generate content across various data types, including text, images, and audio.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Foundation Models</a:t>
            </a:r>
            <a:r>
              <a:rPr lang="en" sz="1400"/>
              <a:t>: These models serve as foundational platforms that can be fine-tuned for a wide range of applications without specific training for those tasks. </a:t>
            </a:r>
            <a:endParaRPr sz="1400"/>
          </a:p>
        </p:txBody>
      </p:sp>
      <p:pic>
        <p:nvPicPr>
          <p:cNvPr id="548" name="Google Shape;548;p75"/>
          <p:cNvPicPr preferRelativeResize="0"/>
          <p:nvPr/>
        </p:nvPicPr>
        <p:blipFill>
          <a:blip r:embed="rId3">
            <a:alphaModFix/>
          </a:blip>
          <a:stretch>
            <a:fillRect/>
          </a:stretch>
        </p:blipFill>
        <p:spPr>
          <a:xfrm>
            <a:off x="6259000" y="2108200"/>
            <a:ext cx="2645824" cy="2645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643800" y="292625"/>
            <a:ext cx="802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Generative AI</a:t>
            </a:r>
            <a:r>
              <a:rPr lang="en" sz="2500"/>
              <a:t> Has Changed The World In </a:t>
            </a:r>
            <a:r>
              <a:rPr lang="en" sz="2500">
                <a:solidFill>
                  <a:schemeClr val="dk2"/>
                </a:solidFill>
              </a:rPr>
              <a:t>Two Years</a:t>
            </a:r>
            <a:endParaRPr sz="2500">
              <a:solidFill>
                <a:schemeClr val="dk2"/>
              </a:solidFill>
            </a:endParaRPr>
          </a:p>
        </p:txBody>
      </p:sp>
      <p:pic>
        <p:nvPicPr>
          <p:cNvPr id="265" name="Google Shape;265;p31"/>
          <p:cNvPicPr preferRelativeResize="0"/>
          <p:nvPr/>
        </p:nvPicPr>
        <p:blipFill>
          <a:blip r:embed="rId3">
            <a:alphaModFix/>
          </a:blip>
          <a:stretch>
            <a:fillRect/>
          </a:stretch>
        </p:blipFill>
        <p:spPr>
          <a:xfrm>
            <a:off x="990600" y="941525"/>
            <a:ext cx="7063777" cy="39733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76"/>
          <p:cNvPicPr preferRelativeResize="0"/>
          <p:nvPr/>
        </p:nvPicPr>
        <p:blipFill>
          <a:blip r:embed="rId3">
            <a:alphaModFix/>
          </a:blip>
          <a:stretch>
            <a:fillRect/>
          </a:stretch>
        </p:blipFill>
        <p:spPr>
          <a:xfrm>
            <a:off x="1589950" y="49949"/>
            <a:ext cx="2401900" cy="2653225"/>
          </a:xfrm>
          <a:prstGeom prst="rect">
            <a:avLst/>
          </a:prstGeom>
          <a:noFill/>
          <a:ln>
            <a:noFill/>
          </a:ln>
        </p:spPr>
      </p:pic>
      <p:pic>
        <p:nvPicPr>
          <p:cNvPr id="554" name="Google Shape;554;p76"/>
          <p:cNvPicPr preferRelativeResize="0"/>
          <p:nvPr/>
        </p:nvPicPr>
        <p:blipFill rotWithShape="1">
          <a:blip r:embed="rId4">
            <a:alphaModFix/>
          </a:blip>
          <a:srcRect b="21387" l="21112" r="23648" t="17540"/>
          <a:stretch/>
        </p:blipFill>
        <p:spPr>
          <a:xfrm>
            <a:off x="4969900" y="721650"/>
            <a:ext cx="2842052" cy="1767026"/>
          </a:xfrm>
          <a:prstGeom prst="rect">
            <a:avLst/>
          </a:prstGeom>
          <a:noFill/>
          <a:ln>
            <a:noFill/>
          </a:ln>
        </p:spPr>
      </p:pic>
      <p:pic>
        <p:nvPicPr>
          <p:cNvPr id="555" name="Google Shape;555;p76"/>
          <p:cNvPicPr preferRelativeResize="0"/>
          <p:nvPr/>
        </p:nvPicPr>
        <p:blipFill>
          <a:blip r:embed="rId5">
            <a:alphaModFix/>
          </a:blip>
          <a:stretch>
            <a:fillRect/>
          </a:stretch>
        </p:blipFill>
        <p:spPr>
          <a:xfrm>
            <a:off x="4953250" y="2959825"/>
            <a:ext cx="2842051" cy="1598647"/>
          </a:xfrm>
          <a:prstGeom prst="rect">
            <a:avLst/>
          </a:prstGeom>
          <a:noFill/>
          <a:ln>
            <a:noFill/>
          </a:ln>
        </p:spPr>
      </p:pic>
      <p:pic>
        <p:nvPicPr>
          <p:cNvPr id="556" name="Google Shape;556;p76"/>
          <p:cNvPicPr preferRelativeResize="0"/>
          <p:nvPr/>
        </p:nvPicPr>
        <p:blipFill>
          <a:blip r:embed="rId6">
            <a:alphaModFix/>
          </a:blip>
          <a:stretch>
            <a:fillRect/>
          </a:stretch>
        </p:blipFill>
        <p:spPr>
          <a:xfrm>
            <a:off x="1275400" y="2959825"/>
            <a:ext cx="3109209" cy="1598650"/>
          </a:xfrm>
          <a:prstGeom prst="rect">
            <a:avLst/>
          </a:prstGeom>
          <a:noFill/>
          <a:ln>
            <a:noFill/>
          </a:ln>
        </p:spPr>
      </p:pic>
      <p:sp>
        <p:nvSpPr>
          <p:cNvPr id="557" name="Google Shape;557;p76"/>
          <p:cNvSpPr txBox="1"/>
          <p:nvPr/>
        </p:nvSpPr>
        <p:spPr>
          <a:xfrm>
            <a:off x="2960700" y="4610100"/>
            <a:ext cx="3222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1"/>
                </a:solidFill>
                <a:latin typeface="Heebo"/>
                <a:ea typeface="Heebo"/>
                <a:cs typeface="Heebo"/>
                <a:sym typeface="Heebo"/>
              </a:rPr>
              <a:t>Frontier</a:t>
            </a:r>
            <a:r>
              <a:rPr b="1" lang="en" sz="2100">
                <a:solidFill>
                  <a:schemeClr val="lt1"/>
                </a:solidFill>
                <a:latin typeface="Heebo"/>
                <a:ea typeface="Heebo"/>
                <a:cs typeface="Heebo"/>
                <a:sym typeface="Heebo"/>
              </a:rPr>
              <a:t> LLMs</a:t>
            </a:r>
            <a:endParaRPr b="1" sz="2100">
              <a:solidFill>
                <a:schemeClr val="lt1"/>
              </a:solidFill>
              <a:latin typeface="Heebo"/>
              <a:ea typeface="Heebo"/>
              <a:cs typeface="Heebo"/>
              <a:sym typeface="Heeb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7"/>
          <p:cNvPicPr preferRelativeResize="0"/>
          <p:nvPr/>
        </p:nvPicPr>
        <p:blipFill>
          <a:blip r:embed="rId3">
            <a:alphaModFix/>
          </a:blip>
          <a:stretch>
            <a:fillRect/>
          </a:stretch>
        </p:blipFill>
        <p:spPr>
          <a:xfrm>
            <a:off x="2682275" y="1122900"/>
            <a:ext cx="3574326" cy="3860275"/>
          </a:xfrm>
          <a:prstGeom prst="rect">
            <a:avLst/>
          </a:prstGeom>
          <a:noFill/>
          <a:ln>
            <a:noFill/>
          </a:ln>
        </p:spPr>
      </p:pic>
      <p:sp>
        <p:nvSpPr>
          <p:cNvPr id="563" name="Google Shape;563;p77"/>
          <p:cNvSpPr txBox="1"/>
          <p:nvPr>
            <p:ph idx="4294967295"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Level 2: Reasoners and OpenAI o1 Model</a:t>
            </a: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78"/>
          <p:cNvGrpSpPr/>
          <p:nvPr/>
        </p:nvGrpSpPr>
        <p:grpSpPr>
          <a:xfrm>
            <a:off x="1394650" y="1119650"/>
            <a:ext cx="6387299" cy="3592850"/>
            <a:chOff x="1699450" y="1348250"/>
            <a:chExt cx="6387299" cy="3592850"/>
          </a:xfrm>
        </p:grpSpPr>
        <p:pic>
          <p:nvPicPr>
            <p:cNvPr id="569" name="Google Shape;569;p78"/>
            <p:cNvPicPr preferRelativeResize="0"/>
            <p:nvPr/>
          </p:nvPicPr>
          <p:blipFill>
            <a:blip r:embed="rId3">
              <a:alphaModFix/>
            </a:blip>
            <a:stretch>
              <a:fillRect/>
            </a:stretch>
          </p:blipFill>
          <p:spPr>
            <a:xfrm>
              <a:off x="1699450" y="1348250"/>
              <a:ext cx="6387299" cy="3592850"/>
            </a:xfrm>
            <a:prstGeom prst="rect">
              <a:avLst/>
            </a:prstGeom>
            <a:noFill/>
            <a:ln>
              <a:noFill/>
            </a:ln>
          </p:spPr>
        </p:pic>
        <p:sp>
          <p:nvSpPr>
            <p:cNvPr id="570" name="Google Shape;570;p78"/>
            <p:cNvSpPr txBox="1"/>
            <p:nvPr/>
          </p:nvSpPr>
          <p:spPr>
            <a:xfrm>
              <a:off x="4140200" y="1686975"/>
              <a:ext cx="1693200" cy="254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eebo"/>
                <a:ea typeface="Heebo"/>
                <a:cs typeface="Heebo"/>
                <a:sym typeface="Heebo"/>
              </a:endParaRPr>
            </a:p>
          </p:txBody>
        </p:sp>
      </p:grpSp>
      <p:sp>
        <p:nvSpPr>
          <p:cNvPr id="571" name="Google Shape;571;p78"/>
          <p:cNvSpPr txBox="1"/>
          <p:nvPr>
            <p:ph idx="4294967295" type="title"/>
          </p:nvPr>
        </p:nvSpPr>
        <p:spPr>
          <a:xfrm>
            <a:off x="1177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Level 2: Reasoners and OpenAI o1 Model</a:t>
            </a:r>
            <a:endParaRPr>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OpenAI o1 Demo</a:t>
            </a:r>
            <a:endParaRPr/>
          </a:p>
        </p:txBody>
      </p:sp>
      <p:sp>
        <p:nvSpPr>
          <p:cNvPr id="577" name="Google Shape;577;p7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https://chatgpt.com/</a:t>
            </a:r>
            <a:endParaRPr sz="2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Now we have Two Fundamental Scaling Laws</a:t>
            </a:r>
            <a:endParaRPr sz="2900"/>
          </a:p>
        </p:txBody>
      </p:sp>
      <p:sp>
        <p:nvSpPr>
          <p:cNvPr id="583" name="Google Shape;583;p80"/>
          <p:cNvSpPr txBox="1"/>
          <p:nvPr>
            <p:ph idx="1" type="subTitle"/>
          </p:nvPr>
        </p:nvSpPr>
        <p:spPr>
          <a:xfrm>
            <a:off x="5151723" y="1673100"/>
            <a:ext cx="2988900" cy="14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Intelligence Requires Thinking.</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The more you Compute the Higher Quality Answers You Provide.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This shift will move us from a world of massive pre-training clusters toward inference clouds, which are distributed, cloud-based servers for inference,</a:t>
            </a:r>
            <a:endParaRPr sz="1600"/>
          </a:p>
        </p:txBody>
      </p:sp>
      <p:sp>
        <p:nvSpPr>
          <p:cNvPr id="584" name="Google Shape;584;p80"/>
          <p:cNvSpPr txBox="1"/>
          <p:nvPr>
            <p:ph idx="2" type="subTitle"/>
          </p:nvPr>
        </p:nvSpPr>
        <p:spPr>
          <a:xfrm>
            <a:off x="1486677" y="1673100"/>
            <a:ext cx="2988900" cy="14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sz="1600"/>
              <a:t>mprovements in performance in LLMs been due to increases in model scale.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Size (number of parameters), training data volume, and computational resources.</a:t>
            </a:r>
            <a:endParaRPr sz="1600"/>
          </a:p>
        </p:txBody>
      </p:sp>
      <p:sp>
        <p:nvSpPr>
          <p:cNvPr id="585" name="Google Shape;585;p80"/>
          <p:cNvSpPr txBox="1"/>
          <p:nvPr>
            <p:ph idx="3" type="subTitle"/>
          </p:nvPr>
        </p:nvSpPr>
        <p:spPr>
          <a:xfrm>
            <a:off x="1486663" y="1220951"/>
            <a:ext cx="25056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a:t>
            </a:r>
            <a:endParaRPr/>
          </a:p>
        </p:txBody>
      </p:sp>
      <p:sp>
        <p:nvSpPr>
          <p:cNvPr id="586" name="Google Shape;586;p80"/>
          <p:cNvSpPr txBox="1"/>
          <p:nvPr>
            <p:ph idx="4" type="subTitle"/>
          </p:nvPr>
        </p:nvSpPr>
        <p:spPr>
          <a:xfrm>
            <a:off x="5151738" y="1220951"/>
            <a:ext cx="25056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Inference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81"/>
          <p:cNvPicPr preferRelativeResize="0"/>
          <p:nvPr/>
        </p:nvPicPr>
        <p:blipFill>
          <a:blip r:embed="rId3">
            <a:alphaModFix/>
          </a:blip>
          <a:stretch>
            <a:fillRect/>
          </a:stretch>
        </p:blipFill>
        <p:spPr>
          <a:xfrm>
            <a:off x="838200" y="228600"/>
            <a:ext cx="7433519"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3: Agentic AI</a:t>
            </a:r>
            <a:endParaRPr/>
          </a:p>
        </p:txBody>
      </p:sp>
      <p:sp>
        <p:nvSpPr>
          <p:cNvPr id="597" name="Google Shape;597;p82"/>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Agentic AI</a:t>
            </a:r>
            <a:r>
              <a:rPr lang="en" sz="1400"/>
              <a:t> is like having a smart robot friend who can think and make decisions and take actions by itself, just like a real person.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
        <p:nvSpPr>
          <p:cNvPr id="598" name="Google Shape;598;p82"/>
          <p:cNvSpPr/>
          <p:nvPr/>
        </p:nvSpPr>
        <p:spPr>
          <a:xfrm>
            <a:off x="3436050" y="1839800"/>
            <a:ext cx="22719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Heebo"/>
                <a:ea typeface="Heebo"/>
                <a:cs typeface="Heebo"/>
                <a:sym typeface="Heebo"/>
              </a:rPr>
              <a:t>Agentic AI</a:t>
            </a:r>
            <a:endParaRPr b="1" sz="1900">
              <a:solidFill>
                <a:schemeClr val="dk1"/>
              </a:solidFill>
              <a:latin typeface="Heebo"/>
              <a:ea typeface="Heebo"/>
              <a:cs typeface="Heebo"/>
              <a:sym typeface="Heebo"/>
            </a:endParaRPr>
          </a:p>
        </p:txBody>
      </p:sp>
      <p:cxnSp>
        <p:nvCxnSpPr>
          <p:cNvPr id="599" name="Google Shape;599;p82"/>
          <p:cNvCxnSpPr>
            <a:stCxn id="598" idx="1"/>
          </p:cNvCxnSpPr>
          <p:nvPr/>
        </p:nvCxnSpPr>
        <p:spPr>
          <a:xfrm rot="10800000">
            <a:off x="2518650" y="2102750"/>
            <a:ext cx="917400" cy="23400"/>
          </a:xfrm>
          <a:prstGeom prst="straightConnector1">
            <a:avLst/>
          </a:prstGeom>
          <a:noFill/>
          <a:ln cap="flat" cmpd="sng" w="9525">
            <a:solidFill>
              <a:schemeClr val="dk1"/>
            </a:solidFill>
            <a:prstDash val="solid"/>
            <a:round/>
            <a:headEnd len="med" w="med" type="none"/>
            <a:tailEnd len="med" w="med" type="triangle"/>
          </a:ln>
        </p:spPr>
      </p:cxnSp>
      <p:cxnSp>
        <p:nvCxnSpPr>
          <p:cNvPr id="600" name="Google Shape;600;p82"/>
          <p:cNvCxnSpPr/>
          <p:nvPr/>
        </p:nvCxnSpPr>
        <p:spPr>
          <a:xfrm>
            <a:off x="5707950" y="2126150"/>
            <a:ext cx="576300" cy="8100"/>
          </a:xfrm>
          <a:prstGeom prst="straightConnector1">
            <a:avLst/>
          </a:prstGeom>
          <a:noFill/>
          <a:ln cap="flat" cmpd="sng" w="9525">
            <a:solidFill>
              <a:schemeClr val="dk1"/>
            </a:solidFill>
            <a:prstDash val="solid"/>
            <a:round/>
            <a:headEnd len="med" w="med" type="none"/>
            <a:tailEnd len="med" w="med" type="triangle"/>
          </a:ln>
        </p:spPr>
      </p:cxnSp>
      <p:sp>
        <p:nvSpPr>
          <p:cNvPr id="601" name="Google Shape;601;p82"/>
          <p:cNvSpPr txBox="1"/>
          <p:nvPr/>
        </p:nvSpPr>
        <p:spPr>
          <a:xfrm>
            <a:off x="212075" y="1914650"/>
            <a:ext cx="2934600" cy="39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Heebo"/>
                <a:ea typeface="Heebo"/>
                <a:cs typeface="Heebo"/>
                <a:sym typeface="Heebo"/>
              </a:rPr>
              <a:t>Software</a:t>
            </a:r>
            <a:r>
              <a:rPr b="1" lang="en" sz="1500">
                <a:solidFill>
                  <a:schemeClr val="dk1"/>
                </a:solidFill>
                <a:latin typeface="Heebo"/>
                <a:ea typeface="Heebo"/>
                <a:cs typeface="Heebo"/>
                <a:sym typeface="Heebo"/>
              </a:rPr>
              <a:t> Agents</a:t>
            </a:r>
            <a:endParaRPr b="1" sz="15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p:txBody>
      </p:sp>
      <p:sp>
        <p:nvSpPr>
          <p:cNvPr id="602" name="Google Shape;602;p82"/>
          <p:cNvSpPr txBox="1"/>
          <p:nvPr/>
        </p:nvSpPr>
        <p:spPr>
          <a:xfrm>
            <a:off x="6305225" y="1930400"/>
            <a:ext cx="1714500" cy="39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Heebo"/>
                <a:ea typeface="Heebo"/>
                <a:cs typeface="Heebo"/>
                <a:sym typeface="Heebo"/>
              </a:rPr>
              <a:t>Physical Agents</a:t>
            </a:r>
            <a:endParaRPr b="1" sz="15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p:txBody>
      </p:sp>
      <p:sp>
        <p:nvSpPr>
          <p:cNvPr id="603" name="Google Shape;603;p82"/>
          <p:cNvSpPr txBox="1"/>
          <p:nvPr/>
        </p:nvSpPr>
        <p:spPr>
          <a:xfrm>
            <a:off x="257175" y="2523475"/>
            <a:ext cx="3178800" cy="26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Heebo"/>
                <a:ea typeface="Heebo"/>
                <a:cs typeface="Heebo"/>
                <a:sym typeface="Heebo"/>
              </a:rPr>
              <a:t>Software agents are virtual entities that operate in digital environments. They perform tasks autonomously by interacting with software, data, and digital services.</a:t>
            </a:r>
            <a:endParaRPr sz="1200">
              <a:solidFill>
                <a:schemeClr val="dk1"/>
              </a:solidFill>
              <a:latin typeface="Heebo"/>
              <a:ea typeface="Heebo"/>
              <a:cs typeface="Heebo"/>
              <a:sym typeface="Heebo"/>
            </a:endParaRPr>
          </a:p>
        </p:txBody>
      </p:sp>
      <p:sp>
        <p:nvSpPr>
          <p:cNvPr id="604" name="Google Shape;604;p82"/>
          <p:cNvSpPr txBox="1"/>
          <p:nvPr/>
        </p:nvSpPr>
        <p:spPr>
          <a:xfrm>
            <a:off x="5837100" y="3105075"/>
            <a:ext cx="3178800" cy="18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Heebo"/>
                <a:ea typeface="Heebo"/>
                <a:cs typeface="Heebo"/>
                <a:sym typeface="Heebo"/>
              </a:rPr>
              <a:t>Physical agents, also known as embodied agents, are AI entities that interact with the physical world. These agents often include </a:t>
            </a:r>
            <a:r>
              <a:rPr b="1" lang="en" sz="1200">
                <a:solidFill>
                  <a:schemeClr val="dk1"/>
                </a:solidFill>
                <a:latin typeface="Heebo"/>
                <a:ea typeface="Heebo"/>
                <a:cs typeface="Heebo"/>
                <a:sym typeface="Heebo"/>
              </a:rPr>
              <a:t>humanoids</a:t>
            </a:r>
            <a:r>
              <a:rPr b="1" lang="en" sz="1200">
                <a:solidFill>
                  <a:schemeClr val="dk1"/>
                </a:solidFill>
                <a:latin typeface="Heebo"/>
                <a:ea typeface="Heebo"/>
                <a:cs typeface="Heebo"/>
                <a:sym typeface="Heebo"/>
              </a:rPr>
              <a:t>, autonomous vehicles, and autonomous systems.</a:t>
            </a:r>
            <a:endParaRPr sz="1200">
              <a:solidFill>
                <a:schemeClr val="dk1"/>
              </a:solidFill>
              <a:latin typeface="Heebo"/>
              <a:ea typeface="Heebo"/>
              <a:cs typeface="Heebo"/>
              <a:sym typeface="Heebo"/>
            </a:endParaRPr>
          </a:p>
          <a:p>
            <a:pPr indent="0" lvl="0" marL="457200" rtl="0" algn="just">
              <a:spcBef>
                <a:spcPts val="0"/>
              </a:spcBef>
              <a:spcAft>
                <a:spcPts val="0"/>
              </a:spcAft>
              <a:buNone/>
            </a:pPr>
            <a:br>
              <a:rPr lang="en" sz="1200">
                <a:solidFill>
                  <a:schemeClr val="dk1"/>
                </a:solidFill>
                <a:latin typeface="Heebo"/>
                <a:ea typeface="Heebo"/>
                <a:cs typeface="Heebo"/>
                <a:sym typeface="Heebo"/>
              </a:rPr>
            </a:br>
            <a:br>
              <a:rPr lang="en" sz="1200">
                <a:solidFill>
                  <a:schemeClr val="dk1"/>
                </a:solidFill>
                <a:latin typeface="Heebo"/>
                <a:ea typeface="Heebo"/>
                <a:cs typeface="Heebo"/>
                <a:sym typeface="Heebo"/>
              </a:rPr>
            </a:br>
            <a:endParaRPr sz="1200">
              <a:solidFill>
                <a:schemeClr val="dk1"/>
              </a:solidFill>
              <a:latin typeface="Heebo"/>
              <a:ea typeface="Heebo"/>
              <a:cs typeface="Heebo"/>
              <a:sym typeface="Heebo"/>
            </a:endParaRPr>
          </a:p>
        </p:txBody>
      </p:sp>
      <p:pic>
        <p:nvPicPr>
          <p:cNvPr id="605" name="Google Shape;605;p82"/>
          <p:cNvPicPr preferRelativeResize="0"/>
          <p:nvPr/>
        </p:nvPicPr>
        <p:blipFill>
          <a:blip r:embed="rId3">
            <a:alphaModFix/>
          </a:blip>
          <a:stretch>
            <a:fillRect/>
          </a:stretch>
        </p:blipFill>
        <p:spPr>
          <a:xfrm>
            <a:off x="7279075" y="2365125"/>
            <a:ext cx="616724" cy="704825"/>
          </a:xfrm>
          <a:prstGeom prst="rect">
            <a:avLst/>
          </a:prstGeom>
          <a:noFill/>
          <a:ln>
            <a:noFill/>
          </a:ln>
        </p:spPr>
      </p:pic>
      <p:pic>
        <p:nvPicPr>
          <p:cNvPr id="606" name="Google Shape;606;p82"/>
          <p:cNvPicPr preferRelativeResize="0"/>
          <p:nvPr/>
        </p:nvPicPr>
        <p:blipFill>
          <a:blip r:embed="rId4">
            <a:alphaModFix/>
          </a:blip>
          <a:stretch>
            <a:fillRect/>
          </a:stretch>
        </p:blipFill>
        <p:spPr>
          <a:xfrm>
            <a:off x="6562850" y="2365125"/>
            <a:ext cx="564425" cy="704825"/>
          </a:xfrm>
          <a:prstGeom prst="rect">
            <a:avLst/>
          </a:prstGeom>
          <a:noFill/>
          <a:ln>
            <a:noFill/>
          </a:ln>
        </p:spPr>
      </p:pic>
      <p:pic>
        <p:nvPicPr>
          <p:cNvPr id="607" name="Google Shape;607;p82"/>
          <p:cNvPicPr preferRelativeResize="0"/>
          <p:nvPr/>
        </p:nvPicPr>
        <p:blipFill rotWithShape="1">
          <a:blip r:embed="rId5">
            <a:alphaModFix/>
          </a:blip>
          <a:srcRect b="7527" l="28121" r="5367" t="12222"/>
          <a:stretch/>
        </p:blipFill>
        <p:spPr>
          <a:xfrm>
            <a:off x="6832137" y="4142134"/>
            <a:ext cx="1036325" cy="93774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83"/>
          <p:cNvPicPr preferRelativeResize="0"/>
          <p:nvPr/>
        </p:nvPicPr>
        <p:blipFill>
          <a:blip r:embed="rId3">
            <a:alphaModFix/>
          </a:blip>
          <a:stretch>
            <a:fillRect/>
          </a:stretch>
        </p:blipFill>
        <p:spPr>
          <a:xfrm>
            <a:off x="1078351" y="865325"/>
            <a:ext cx="6987299" cy="4106375"/>
          </a:xfrm>
          <a:prstGeom prst="rect">
            <a:avLst/>
          </a:prstGeom>
          <a:noFill/>
          <a:ln>
            <a:noFill/>
          </a:ln>
        </p:spPr>
      </p:pic>
      <p:sp>
        <p:nvSpPr>
          <p:cNvPr id="613" name="Google Shape;613;p83"/>
          <p:cNvSpPr txBox="1"/>
          <p:nvPr>
            <p:ph idx="4294967295" type="title"/>
          </p:nvPr>
        </p:nvSpPr>
        <p:spPr>
          <a:xfrm>
            <a:off x="9486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Level 3: Software Agents </a:t>
            </a:r>
            <a:endParaRPr>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4"/>
          <p:cNvSpPr txBox="1"/>
          <p:nvPr>
            <p:ph type="title"/>
          </p:nvPr>
        </p:nvSpPr>
        <p:spPr>
          <a:xfrm>
            <a:off x="811975" y="1259850"/>
            <a:ext cx="4097700" cy="10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Think of agents as the </a:t>
            </a:r>
            <a:r>
              <a:rPr b="1" lang="en">
                <a:solidFill>
                  <a:schemeClr val="dk2"/>
                </a:solidFill>
                <a:latin typeface="Inter Tight"/>
                <a:ea typeface="Inter Tight"/>
                <a:cs typeface="Inter Tight"/>
                <a:sym typeface="Inter Tight"/>
              </a:rPr>
              <a:t>new apps</a:t>
            </a:r>
            <a:r>
              <a:rPr lang="en"/>
              <a:t> for an AI-powered world.</a:t>
            </a:r>
            <a:endParaRPr/>
          </a:p>
        </p:txBody>
      </p:sp>
      <p:sp>
        <p:nvSpPr>
          <p:cNvPr id="619" name="Google Shape;619;p84"/>
          <p:cNvSpPr txBox="1"/>
          <p:nvPr>
            <p:ph idx="1" type="subTitle"/>
          </p:nvPr>
        </p:nvSpPr>
        <p:spPr>
          <a:xfrm>
            <a:off x="811975" y="2271150"/>
            <a:ext cx="40977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200">
                <a:solidFill>
                  <a:schemeClr val="dk2"/>
                </a:solidFill>
              </a:rPr>
              <a:t>Every organization will have a constellation of agents</a:t>
            </a:r>
            <a:r>
              <a:rPr lang="en" sz="2200"/>
              <a:t>. They will work on behalf of an individual, team or function to execute and orchestrate businesses process.</a:t>
            </a:r>
            <a:endParaRPr sz="2200"/>
          </a:p>
        </p:txBody>
      </p:sp>
      <p:pic>
        <p:nvPicPr>
          <p:cNvPr id="620" name="Google Shape;620;p84"/>
          <p:cNvPicPr preferRelativeResize="0"/>
          <p:nvPr>
            <p:ph idx="2" type="pic"/>
          </p:nvPr>
        </p:nvPicPr>
        <p:blipFill rotWithShape="1">
          <a:blip r:embed="rId3">
            <a:alphaModFix/>
          </a:blip>
          <a:srcRect b="0" l="39" r="29" t="0"/>
          <a:stretch/>
        </p:blipFill>
        <p:spPr>
          <a:xfrm>
            <a:off x="5230350" y="875700"/>
            <a:ext cx="3389700" cy="3392100"/>
          </a:xfrm>
          <a:prstGeom prst="ellipse">
            <a:avLst/>
          </a:prstGeom>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85"/>
          <p:cNvPicPr preferRelativeResize="0"/>
          <p:nvPr/>
        </p:nvPicPr>
        <p:blipFill>
          <a:blip r:embed="rId3">
            <a:alphaModFix/>
          </a:blip>
          <a:stretch>
            <a:fillRect/>
          </a:stretch>
        </p:blipFill>
        <p:spPr>
          <a:xfrm>
            <a:off x="1066800" y="152400"/>
            <a:ext cx="7083459"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2"/>
          <p:cNvPicPr preferRelativeResize="0"/>
          <p:nvPr/>
        </p:nvPicPr>
        <p:blipFill>
          <a:blip r:embed="rId3">
            <a:alphaModFix/>
          </a:blip>
          <a:stretch>
            <a:fillRect/>
          </a:stretch>
        </p:blipFill>
        <p:spPr>
          <a:xfrm>
            <a:off x="304800" y="152400"/>
            <a:ext cx="8437930" cy="4838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descr="Joint the $100 Trillion Dollar AI Industry" id="630" name="Google Shape;630;p86" title="Our Mission Agentic AI: The Next Big Tech Revolution">
            <a:hlinkClick r:id="rId3"/>
          </p:cNvPr>
          <p:cNvPicPr preferRelativeResize="0"/>
          <p:nvPr/>
        </p:nvPicPr>
        <p:blipFill>
          <a:blip r:embed="rId4">
            <a:alphaModFix/>
          </a:blip>
          <a:stretch>
            <a:fillRect/>
          </a:stretch>
        </p:blipFill>
        <p:spPr>
          <a:xfrm>
            <a:off x="558100" y="404025"/>
            <a:ext cx="7967725" cy="4481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87"/>
          <p:cNvPicPr preferRelativeResize="0"/>
          <p:nvPr/>
        </p:nvPicPr>
        <p:blipFill>
          <a:blip r:embed="rId3">
            <a:alphaModFix/>
          </a:blip>
          <a:stretch>
            <a:fillRect/>
          </a:stretch>
        </p:blipFill>
        <p:spPr>
          <a:xfrm>
            <a:off x="847647" y="2448936"/>
            <a:ext cx="2547823" cy="868732"/>
          </a:xfrm>
          <a:prstGeom prst="rect">
            <a:avLst/>
          </a:prstGeom>
          <a:noFill/>
          <a:ln>
            <a:noFill/>
          </a:ln>
        </p:spPr>
      </p:pic>
      <p:pic>
        <p:nvPicPr>
          <p:cNvPr id="636" name="Google Shape;636;p87"/>
          <p:cNvPicPr preferRelativeResize="0"/>
          <p:nvPr/>
        </p:nvPicPr>
        <p:blipFill>
          <a:blip r:embed="rId4">
            <a:alphaModFix/>
          </a:blip>
          <a:stretch>
            <a:fillRect/>
          </a:stretch>
        </p:blipFill>
        <p:spPr>
          <a:xfrm>
            <a:off x="4134386" y="3290123"/>
            <a:ext cx="3617410" cy="574428"/>
          </a:xfrm>
          <a:prstGeom prst="rect">
            <a:avLst/>
          </a:prstGeom>
          <a:noFill/>
          <a:ln>
            <a:noFill/>
          </a:ln>
        </p:spPr>
      </p:pic>
      <p:pic>
        <p:nvPicPr>
          <p:cNvPr id="637" name="Google Shape;637;p87"/>
          <p:cNvPicPr preferRelativeResize="0"/>
          <p:nvPr/>
        </p:nvPicPr>
        <p:blipFill>
          <a:blip r:embed="rId5">
            <a:alphaModFix/>
          </a:blip>
          <a:stretch>
            <a:fillRect/>
          </a:stretch>
        </p:blipFill>
        <p:spPr>
          <a:xfrm>
            <a:off x="4134386" y="2388705"/>
            <a:ext cx="3097608" cy="768680"/>
          </a:xfrm>
          <a:prstGeom prst="rect">
            <a:avLst/>
          </a:prstGeom>
          <a:noFill/>
          <a:ln>
            <a:noFill/>
          </a:ln>
        </p:spPr>
      </p:pic>
      <p:pic>
        <p:nvPicPr>
          <p:cNvPr id="638" name="Google Shape;638;p87"/>
          <p:cNvPicPr preferRelativeResize="0"/>
          <p:nvPr/>
        </p:nvPicPr>
        <p:blipFill>
          <a:blip r:embed="rId6">
            <a:alphaModFix/>
          </a:blip>
          <a:stretch>
            <a:fillRect/>
          </a:stretch>
        </p:blipFill>
        <p:spPr>
          <a:xfrm>
            <a:off x="4134385" y="4045296"/>
            <a:ext cx="3516257" cy="768679"/>
          </a:xfrm>
          <a:prstGeom prst="rect">
            <a:avLst/>
          </a:prstGeom>
          <a:noFill/>
          <a:ln>
            <a:noFill/>
          </a:ln>
        </p:spPr>
      </p:pic>
      <p:pic>
        <p:nvPicPr>
          <p:cNvPr id="639" name="Google Shape;639;p87"/>
          <p:cNvPicPr preferRelativeResize="0"/>
          <p:nvPr/>
        </p:nvPicPr>
        <p:blipFill>
          <a:blip r:embed="rId7">
            <a:alphaModFix/>
          </a:blip>
          <a:stretch>
            <a:fillRect/>
          </a:stretch>
        </p:blipFill>
        <p:spPr>
          <a:xfrm>
            <a:off x="812475" y="1766725"/>
            <a:ext cx="6999298" cy="680879"/>
          </a:xfrm>
          <a:prstGeom prst="rect">
            <a:avLst/>
          </a:prstGeom>
          <a:noFill/>
          <a:ln>
            <a:noFill/>
          </a:ln>
        </p:spPr>
      </p:pic>
      <p:pic>
        <p:nvPicPr>
          <p:cNvPr id="640" name="Google Shape;640;p87"/>
          <p:cNvPicPr preferRelativeResize="0"/>
          <p:nvPr/>
        </p:nvPicPr>
        <p:blipFill>
          <a:blip r:embed="rId8">
            <a:alphaModFix/>
          </a:blip>
          <a:stretch>
            <a:fillRect/>
          </a:stretch>
        </p:blipFill>
        <p:spPr>
          <a:xfrm>
            <a:off x="847647" y="3491440"/>
            <a:ext cx="2547825" cy="1201151"/>
          </a:xfrm>
          <a:prstGeom prst="rect">
            <a:avLst/>
          </a:prstGeom>
          <a:noFill/>
          <a:ln>
            <a:noFill/>
          </a:ln>
        </p:spPr>
      </p:pic>
      <p:pic>
        <p:nvPicPr>
          <p:cNvPr id="641" name="Google Shape;641;p87"/>
          <p:cNvPicPr preferRelativeResize="0"/>
          <p:nvPr/>
        </p:nvPicPr>
        <p:blipFill>
          <a:blip r:embed="rId9">
            <a:alphaModFix/>
          </a:blip>
          <a:stretch>
            <a:fillRect/>
          </a:stretch>
        </p:blipFill>
        <p:spPr>
          <a:xfrm>
            <a:off x="822624" y="358100"/>
            <a:ext cx="6828025" cy="131923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88"/>
          <p:cNvPicPr preferRelativeResize="0"/>
          <p:nvPr/>
        </p:nvPicPr>
        <p:blipFill>
          <a:blip r:embed="rId3">
            <a:alphaModFix/>
          </a:blip>
          <a:stretch>
            <a:fillRect/>
          </a:stretch>
        </p:blipFill>
        <p:spPr>
          <a:xfrm>
            <a:off x="152400" y="228600"/>
            <a:ext cx="8839200" cy="46847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4: Innovators</a:t>
            </a:r>
            <a:endParaRPr/>
          </a:p>
        </p:txBody>
      </p:sp>
      <p:sp>
        <p:nvSpPr>
          <p:cNvPr id="652" name="Google Shape;652;p89"/>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Description</a:t>
            </a:r>
            <a:r>
              <a:rPr lang="en" sz="2400"/>
              <a:t>: At this level, AI systems are capable of aiding in invention and discovery. They can generate new ideas, propose novel solutions, and assist in creative processes.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Example</a:t>
            </a:r>
            <a:r>
              <a:rPr lang="en" sz="2400"/>
              <a:t>: An AI that helps scientists discover new materials by analyzing vast amounts of data and suggesting potential compounds for experimentation.</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5: Organizations</a:t>
            </a:r>
            <a:endParaRPr/>
          </a:p>
        </p:txBody>
      </p:sp>
      <p:sp>
        <p:nvSpPr>
          <p:cNvPr id="658" name="Google Shape;658;p90"/>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Description</a:t>
            </a:r>
            <a:r>
              <a:rPr lang="en" sz="2400"/>
              <a:t>: AI systems at this level can perform the work of an organization. They can manage operations, make strategic decisions, and coordinate complex tasks autonomously.</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Example</a:t>
            </a:r>
            <a:r>
              <a:rPr lang="en" sz="2400"/>
              <a:t>: An AI that runs a company, handling everything from supply chain management to employee scheduling and financial planning.</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1"/>
          <p:cNvSpPr txBox="1"/>
          <p:nvPr>
            <p:ph idx="1" type="subTitle"/>
          </p:nvPr>
        </p:nvSpPr>
        <p:spPr>
          <a:xfrm>
            <a:off x="798388" y="2759649"/>
            <a:ext cx="34926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Claude.ai Artifacts combines chat interactions with interactive, visual elements. They provide a dedicated window to instantly see, iterate, and build on the work you create with Claude.</a:t>
            </a:r>
            <a:endParaRPr/>
          </a:p>
        </p:txBody>
      </p:sp>
      <p:sp>
        <p:nvSpPr>
          <p:cNvPr id="664" name="Google Shape;664;p91"/>
          <p:cNvSpPr txBox="1"/>
          <p:nvPr>
            <p:ph type="title"/>
          </p:nvPr>
        </p:nvSpPr>
        <p:spPr>
          <a:xfrm>
            <a:off x="798375" y="2076925"/>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Artifacts</a:t>
            </a:r>
            <a:endParaRPr/>
          </a:p>
        </p:txBody>
      </p:sp>
      <p:sp>
        <p:nvSpPr>
          <p:cNvPr id="665" name="Google Shape;665;p91"/>
          <p:cNvSpPr txBox="1"/>
          <p:nvPr>
            <p:ph idx="2" type="title"/>
          </p:nvPr>
        </p:nvSpPr>
        <p:spPr>
          <a:xfrm>
            <a:off x="2749501" y="670750"/>
            <a:ext cx="36357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Hybrid UI for AI</a:t>
            </a:r>
            <a:endParaRPr/>
          </a:p>
        </p:txBody>
      </p:sp>
      <p:sp>
        <p:nvSpPr>
          <p:cNvPr id="666" name="Google Shape;666;p91"/>
          <p:cNvSpPr txBox="1"/>
          <p:nvPr>
            <p:ph idx="3" type="subTitle"/>
          </p:nvPr>
        </p:nvSpPr>
        <p:spPr>
          <a:xfrm>
            <a:off x="2825688" y="1353450"/>
            <a:ext cx="34926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Merging conversational and graphical user interfaces to enhance user interaction. </a:t>
            </a:r>
            <a:endParaRPr/>
          </a:p>
        </p:txBody>
      </p:sp>
      <p:sp>
        <p:nvSpPr>
          <p:cNvPr id="667" name="Google Shape;667;p91"/>
          <p:cNvSpPr txBox="1"/>
          <p:nvPr>
            <p:ph idx="4" type="title"/>
          </p:nvPr>
        </p:nvSpPr>
        <p:spPr>
          <a:xfrm>
            <a:off x="4853000" y="2076925"/>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Canvas</a:t>
            </a:r>
            <a:endParaRPr/>
          </a:p>
        </p:txBody>
      </p:sp>
      <p:sp>
        <p:nvSpPr>
          <p:cNvPr id="668" name="Google Shape;668;p91"/>
          <p:cNvSpPr txBox="1"/>
          <p:nvPr>
            <p:ph idx="5" type="subTitle"/>
          </p:nvPr>
        </p:nvSpPr>
        <p:spPr>
          <a:xfrm>
            <a:off x="4853013" y="2759649"/>
            <a:ext cx="34926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OpenAI Canvas in ChatGPT is designed to enhance the writing and coding experience. The dynamic interface allow users to interact with AI in real-time within the Canvas window.</a:t>
            </a:r>
            <a:endParaRPr/>
          </a:p>
        </p:txBody>
      </p:sp>
      <p:pic>
        <p:nvPicPr>
          <p:cNvPr id="669" name="Google Shape;669;p91"/>
          <p:cNvPicPr preferRelativeResize="0"/>
          <p:nvPr/>
        </p:nvPicPr>
        <p:blipFill rotWithShape="1">
          <a:blip r:embed="rId3">
            <a:alphaModFix/>
          </a:blip>
          <a:srcRect b="30675" l="-3079" r="17308" t="0"/>
          <a:stretch/>
        </p:blipFill>
        <p:spPr>
          <a:xfrm>
            <a:off x="5092900" y="3656975"/>
            <a:ext cx="3012850" cy="926425"/>
          </a:xfrm>
          <a:prstGeom prst="rect">
            <a:avLst/>
          </a:prstGeom>
          <a:noFill/>
          <a:ln>
            <a:noFill/>
          </a:ln>
        </p:spPr>
      </p:pic>
      <p:pic>
        <p:nvPicPr>
          <p:cNvPr id="670" name="Google Shape;670;p91"/>
          <p:cNvPicPr preferRelativeResize="0"/>
          <p:nvPr/>
        </p:nvPicPr>
        <p:blipFill rotWithShape="1">
          <a:blip r:embed="rId4">
            <a:alphaModFix/>
          </a:blip>
          <a:srcRect b="34214" l="0" r="0" t="0"/>
          <a:stretch/>
        </p:blipFill>
        <p:spPr>
          <a:xfrm>
            <a:off x="1061000" y="3686350"/>
            <a:ext cx="2967375" cy="8404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Hybrid UI</a:t>
            </a:r>
            <a:endParaRPr>
              <a:solidFill>
                <a:schemeClr val="dk2"/>
              </a:solidFill>
            </a:endParaRPr>
          </a:p>
        </p:txBody>
      </p:sp>
      <p:sp>
        <p:nvSpPr>
          <p:cNvPr id="676" name="Google Shape;676;p92"/>
          <p:cNvSpPr txBox="1"/>
          <p:nvPr>
            <p:ph idx="1" type="subTitle"/>
          </p:nvPr>
        </p:nvSpPr>
        <p:spPr>
          <a:xfrm>
            <a:off x="5075537" y="2739900"/>
            <a:ext cx="2505600" cy="142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Dialogue-Based Interactions</a:t>
            </a:r>
            <a:endParaRPr sz="1400"/>
          </a:p>
          <a:p>
            <a:pPr indent="-317500" lvl="0" marL="457200" rtl="0" algn="l">
              <a:spcBef>
                <a:spcPts val="0"/>
              </a:spcBef>
              <a:spcAft>
                <a:spcPts val="0"/>
              </a:spcAft>
              <a:buSzPts val="1400"/>
              <a:buChar char="●"/>
            </a:pPr>
            <a:r>
              <a:rPr lang="en" sz="1400"/>
              <a:t>Real-Time Feedback</a:t>
            </a:r>
            <a:endParaRPr sz="1400"/>
          </a:p>
          <a:p>
            <a:pPr indent="-317500" lvl="0" marL="457200" rtl="0" algn="l">
              <a:spcBef>
                <a:spcPts val="0"/>
              </a:spcBef>
              <a:spcAft>
                <a:spcPts val="0"/>
              </a:spcAft>
              <a:buSzPts val="1400"/>
              <a:buChar char="●"/>
            </a:pPr>
            <a:r>
              <a:rPr lang="en" sz="1400"/>
              <a:t>Contextual Understanding</a:t>
            </a:r>
            <a:endParaRPr sz="1400"/>
          </a:p>
        </p:txBody>
      </p:sp>
      <p:sp>
        <p:nvSpPr>
          <p:cNvPr id="677" name="Google Shape;677;p92"/>
          <p:cNvSpPr txBox="1"/>
          <p:nvPr>
            <p:ph idx="2" type="subTitle"/>
          </p:nvPr>
        </p:nvSpPr>
        <p:spPr>
          <a:xfrm>
            <a:off x="1410463" y="2739900"/>
            <a:ext cx="2505600" cy="142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Dedicated Windows</a:t>
            </a:r>
            <a:endParaRPr sz="1400"/>
          </a:p>
          <a:p>
            <a:pPr indent="-317500" lvl="0" marL="457200" rtl="0" algn="l">
              <a:spcBef>
                <a:spcPts val="0"/>
              </a:spcBef>
              <a:spcAft>
                <a:spcPts val="0"/>
              </a:spcAft>
              <a:buSzPts val="1400"/>
              <a:buChar char="●"/>
            </a:pPr>
            <a:r>
              <a:rPr lang="en" sz="1400"/>
              <a:t>Interactive Components</a:t>
            </a:r>
            <a:endParaRPr sz="1400"/>
          </a:p>
          <a:p>
            <a:pPr indent="-317500" lvl="0" marL="457200" rtl="0" algn="l">
              <a:spcBef>
                <a:spcPts val="0"/>
              </a:spcBef>
              <a:spcAft>
                <a:spcPts val="0"/>
              </a:spcAft>
              <a:buSzPts val="1400"/>
              <a:buChar char="●"/>
            </a:pPr>
            <a:r>
              <a:rPr lang="en" sz="1400"/>
              <a:t>Version Control</a:t>
            </a:r>
            <a:endParaRPr sz="1400"/>
          </a:p>
          <a:p>
            <a:pPr indent="-317500" lvl="0" marL="457200" rtl="0" algn="l">
              <a:spcBef>
                <a:spcPts val="0"/>
              </a:spcBef>
              <a:spcAft>
                <a:spcPts val="0"/>
              </a:spcAft>
              <a:buSzPts val="1400"/>
              <a:buChar char="●"/>
            </a:pPr>
            <a:r>
              <a:rPr lang="en" sz="1400"/>
              <a:t>Shortcuts and Menus</a:t>
            </a:r>
            <a:endParaRPr sz="1400"/>
          </a:p>
        </p:txBody>
      </p:sp>
      <p:sp>
        <p:nvSpPr>
          <p:cNvPr id="678" name="Google Shape;678;p92"/>
          <p:cNvSpPr txBox="1"/>
          <p:nvPr>
            <p:ph idx="3" type="subTitle"/>
          </p:nvPr>
        </p:nvSpPr>
        <p:spPr>
          <a:xfrm>
            <a:off x="1486663" y="2287751"/>
            <a:ext cx="25056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Graphical User Interface (GUI) Elements</a:t>
            </a:r>
            <a:endParaRPr>
              <a:solidFill>
                <a:schemeClr val="dk2"/>
              </a:solidFill>
            </a:endParaRPr>
          </a:p>
        </p:txBody>
      </p:sp>
      <p:sp>
        <p:nvSpPr>
          <p:cNvPr id="679" name="Google Shape;679;p92"/>
          <p:cNvSpPr txBox="1"/>
          <p:nvPr>
            <p:ph idx="4" type="subTitle"/>
          </p:nvPr>
        </p:nvSpPr>
        <p:spPr>
          <a:xfrm>
            <a:off x="5151738" y="2287751"/>
            <a:ext cx="25056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Conversational User Interface (CUI) Elements</a:t>
            </a:r>
            <a:endParaRPr>
              <a:solidFill>
                <a:schemeClr val="dk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3"/>
          <p:cNvSpPr txBox="1"/>
          <p:nvPr>
            <p:ph type="title"/>
          </p:nvPr>
        </p:nvSpPr>
        <p:spPr>
          <a:xfrm>
            <a:off x="1674275" y="1189100"/>
            <a:ext cx="58527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OpenAI Canvas Demo</a:t>
            </a:r>
            <a:endParaRPr/>
          </a:p>
        </p:txBody>
      </p:sp>
      <p:sp>
        <p:nvSpPr>
          <p:cNvPr id="685" name="Google Shape;685;p93"/>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https://chatgpt.com/</a:t>
            </a:r>
            <a:endParaRPr sz="2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4"/>
          <p:cNvSpPr txBox="1"/>
          <p:nvPr>
            <p:ph type="title"/>
          </p:nvPr>
        </p:nvSpPr>
        <p:spPr>
          <a:xfrm>
            <a:off x="1674275" y="1189100"/>
            <a:ext cx="58527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Claude.ai Artifact Demo</a:t>
            </a:r>
            <a:endParaRPr/>
          </a:p>
        </p:txBody>
      </p:sp>
      <p:sp>
        <p:nvSpPr>
          <p:cNvPr id="691" name="Google Shape;691;p94"/>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https://claude.ai/</a:t>
            </a:r>
            <a:endParaRPr sz="2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5"/>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API?</a:t>
            </a:r>
            <a:endParaRPr/>
          </a:p>
        </p:txBody>
      </p:sp>
      <p:sp>
        <p:nvSpPr>
          <p:cNvPr id="697" name="Google Shape;697;p95"/>
          <p:cNvSpPr txBox="1"/>
          <p:nvPr>
            <p:ph idx="1" type="subTitle"/>
          </p:nvPr>
        </p:nvSpPr>
        <p:spPr>
          <a:xfrm>
            <a:off x="713225" y="1124700"/>
            <a:ext cx="7708500" cy="3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An API (Application Programming Interface) is a set of rules and specifications that define how </a:t>
            </a:r>
            <a:r>
              <a:rPr b="1" lang="en" sz="1800"/>
              <a:t>two pieces of software can communicate and exchange data with each other</a:t>
            </a:r>
            <a:r>
              <a:rPr lang="en" sz="1800"/>
              <a:t>. It's like a messenger or translator that enables different systems or applications to interact seamlessly, even if they were created by different developers or written in different programming languages.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Think of an API as a restaurant menu. The menu provides a well-defined list of dishes (functions) that the kitchen can prepare, along with their ingredients (inputs) and prices (outputs). Customers (developers) can order from the menu without needing to know the inner workings of the kitchen (the underlying code).</a:t>
            </a:r>
            <a:endParaRPr sz="1800"/>
          </a:p>
          <a:p>
            <a:pPr indent="0" lvl="0" marL="0" rtl="0" algn="l">
              <a:spcBef>
                <a:spcPts val="0"/>
              </a:spcBef>
              <a:spcAft>
                <a:spcPts val="0"/>
              </a:spcAft>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3"/>
          <p:cNvPicPr preferRelativeResize="0"/>
          <p:nvPr/>
        </p:nvPicPr>
        <p:blipFill rotWithShape="1">
          <a:blip r:embed="rId3">
            <a:alphaModFix/>
          </a:blip>
          <a:srcRect b="28652" l="0" r="0" t="0"/>
          <a:stretch/>
        </p:blipFill>
        <p:spPr>
          <a:xfrm>
            <a:off x="299375" y="76200"/>
            <a:ext cx="8616023" cy="504564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6"/>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API-AI Nexus</a:t>
            </a:r>
            <a:endParaRPr/>
          </a:p>
        </p:txBody>
      </p:sp>
      <p:sp>
        <p:nvSpPr>
          <p:cNvPr id="703" name="Google Shape;703;p96"/>
          <p:cNvSpPr txBox="1"/>
          <p:nvPr>
            <p:ph idx="1" type="subTitle"/>
          </p:nvPr>
        </p:nvSpPr>
        <p:spPr>
          <a:xfrm>
            <a:off x="713225" y="1124700"/>
            <a:ext cx="7708500" cy="34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API-AI nexus refers to the powerful intersection and growing interdependence between APIs (Application Programming Interfaces) and AI (Artificial Intelligence).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solidFill>
                  <a:schemeClr val="dk2"/>
                </a:solidFill>
              </a:rPr>
              <a:t>AI-Powered APIs:</a:t>
            </a:r>
            <a:endParaRPr b="1" sz="1800">
              <a:solidFill>
                <a:schemeClr val="dk2"/>
              </a:solidFill>
            </a:endParaRPr>
          </a:p>
          <a:p>
            <a:pPr indent="0" lvl="0" marL="0" rtl="0" algn="l">
              <a:spcBef>
                <a:spcPts val="0"/>
              </a:spcBef>
              <a:spcAft>
                <a:spcPts val="0"/>
              </a:spcAft>
              <a:buNone/>
            </a:pPr>
            <a:r>
              <a:rPr lang="en" sz="1800"/>
              <a:t>APIs are increasingly incorporating AI capabilities, offering intelligent features.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solidFill>
                  <a:schemeClr val="dk2"/>
                </a:solidFill>
              </a:rPr>
              <a:t>APIs as Gateways to AI:</a:t>
            </a:r>
            <a:endParaRPr b="1" sz="1800">
              <a:solidFill>
                <a:schemeClr val="dk2"/>
              </a:solidFill>
            </a:endParaRPr>
          </a:p>
          <a:p>
            <a:pPr indent="0" lvl="0" marL="0" rtl="0" algn="l">
              <a:spcBef>
                <a:spcPts val="0"/>
              </a:spcBef>
              <a:spcAft>
                <a:spcPts val="0"/>
              </a:spcAft>
              <a:buNone/>
            </a:pPr>
            <a:r>
              <a:rPr lang="en" sz="1800"/>
              <a:t>APIs act as the primary access points for developers and businesses to harness the power of AI models and services.</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7"/>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API-AI-Cloud Nexus</a:t>
            </a:r>
            <a:endParaRPr/>
          </a:p>
        </p:txBody>
      </p:sp>
      <p:sp>
        <p:nvSpPr>
          <p:cNvPr id="709" name="Google Shape;709;p97"/>
          <p:cNvSpPr txBox="1"/>
          <p:nvPr>
            <p:ph idx="1" type="subTitle"/>
          </p:nvPr>
        </p:nvSpPr>
        <p:spPr>
          <a:xfrm>
            <a:off x="713225" y="1124700"/>
            <a:ext cx="7708500" cy="34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AI, API, and Cloud Nexus is a term that refers to the combination of artificial intelligence (AI), application programming interfaces (APIs), and cloud computing to create generative AI applications.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Cloud computing is the delivery of computing services, such as servers, storage, databases, networking, software, analytics, or AI, over the internet. Cloud computing allows users to access and use these services on demand, without having to buy or maintain their own hardware or software.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AI, API, and Cloud Nexus is a paradigm that enables rapid and creative development of generative AI applications, as well as efficient and cost-effective management of data and resources.</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8"/>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Could AI Create a One-Person Unicorn?</a:t>
            </a:r>
            <a:endParaRPr sz="5000"/>
          </a:p>
        </p:txBody>
      </p:sp>
      <p:sp>
        <p:nvSpPr>
          <p:cNvPr id="715" name="Google Shape;715;p98"/>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AI revolution has already minted dozens of unicorns—startups valued at $1 billion before going public. Now it will create a whole new type of startup: </a:t>
            </a:r>
            <a:r>
              <a:rPr b="1" lang="en">
                <a:solidFill>
                  <a:srgbClr val="FFFF00"/>
                </a:solidFill>
              </a:rPr>
              <a:t>The One-Person Unicorn</a:t>
            </a:r>
            <a:endParaRPr b="1">
              <a:solidFill>
                <a:srgbClr val="FFFF00"/>
              </a:solidFill>
            </a:endParaRPr>
          </a:p>
        </p:txBody>
      </p:sp>
      <p:sp>
        <p:nvSpPr>
          <p:cNvPr id="716" name="Google Shape;716;p98"/>
          <p:cNvSpPr txBox="1"/>
          <p:nvPr/>
        </p:nvSpPr>
        <p:spPr>
          <a:xfrm rot="-5400000">
            <a:off x="-1892925" y="1958850"/>
            <a:ext cx="4630800" cy="93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4900">
                <a:solidFill>
                  <a:srgbClr val="FFFF00"/>
                </a:solidFill>
              </a:rPr>
              <a:t>Solopreneur</a:t>
            </a:r>
            <a:endParaRPr b="1" sz="4900">
              <a:solidFill>
                <a:srgbClr val="FFFF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99"/>
          <p:cNvPicPr preferRelativeResize="0"/>
          <p:nvPr/>
        </p:nvPicPr>
        <p:blipFill>
          <a:blip r:embed="rId3">
            <a:alphaModFix/>
          </a:blip>
          <a:stretch>
            <a:fillRect/>
          </a:stretch>
        </p:blipFill>
        <p:spPr>
          <a:xfrm>
            <a:off x="0" y="-21225"/>
            <a:ext cx="9143998" cy="58456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0"/>
          <p:cNvSpPr txBox="1"/>
          <p:nvPr>
            <p:ph type="title"/>
          </p:nvPr>
        </p:nvSpPr>
        <p:spPr>
          <a:xfrm>
            <a:off x="1373625" y="1307100"/>
            <a:ext cx="6676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900">
                <a:solidFill>
                  <a:schemeClr val="dk2"/>
                </a:solidFill>
              </a:rPr>
              <a:t>Audacious Leadership</a:t>
            </a:r>
            <a:endParaRPr sz="6900">
              <a:solidFill>
                <a:schemeClr val="dk2"/>
              </a:solidFill>
            </a:endParaRPr>
          </a:p>
          <a:p>
            <a:pPr indent="0" lvl="0" marL="0" rtl="0" algn="ctr">
              <a:spcBef>
                <a:spcPts val="0"/>
              </a:spcBef>
              <a:spcAft>
                <a:spcPts val="0"/>
              </a:spcAft>
              <a:buNone/>
            </a:pPr>
            <a:r>
              <a:rPr lang="en" sz="5000"/>
              <a:t>Leading in a AI World</a:t>
            </a:r>
            <a:endParaRPr sz="5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1"/>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chemeClr val="dk2"/>
                </a:solidFill>
              </a:rPr>
              <a:t>Audacious Leadership: Empowering You to Soar</a:t>
            </a:r>
            <a:endParaRPr sz="4500">
              <a:solidFill>
                <a:schemeClr val="dk2"/>
              </a:solidFill>
            </a:endParaRPr>
          </a:p>
        </p:txBody>
      </p:sp>
      <p:sp>
        <p:nvSpPr>
          <p:cNvPr id="732" name="Google Shape;732;p101"/>
          <p:cNvSpPr txBox="1"/>
          <p:nvPr>
            <p:ph idx="1" type="subTitle"/>
          </p:nvPr>
        </p:nvSpPr>
        <p:spPr>
          <a:xfrm>
            <a:off x="1131575" y="3153500"/>
            <a:ext cx="7200900" cy="671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300">
                <a:solidFill>
                  <a:srgbClr val="000000"/>
                </a:solidFill>
                <a:highlight>
                  <a:srgbClr val="FFFFFF"/>
                </a:highlight>
                <a:latin typeface="Arial"/>
                <a:ea typeface="Arial"/>
                <a:cs typeface="Arial"/>
                <a:sym typeface="Arial"/>
              </a:rPr>
              <a:t>Why Being Bold is Essential for Men and Women in Leadership Who want to Change Pakistan </a:t>
            </a:r>
            <a:endParaRPr b="1" sz="2300">
              <a:solidFill>
                <a:srgbClr val="000000"/>
              </a:solidFill>
              <a:highlight>
                <a:srgbClr val="FFFFFF"/>
              </a:highlight>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102"/>
          <p:cNvPicPr preferRelativeResize="0"/>
          <p:nvPr/>
        </p:nvPicPr>
        <p:blipFill>
          <a:blip r:embed="rId3">
            <a:alphaModFix/>
          </a:blip>
          <a:stretch>
            <a:fillRect/>
          </a:stretch>
        </p:blipFill>
        <p:spPr>
          <a:xfrm>
            <a:off x="966175" y="957450"/>
            <a:ext cx="7196750" cy="3244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Intelligence (AI) Revolution</a:t>
            </a:r>
            <a:endParaRPr/>
          </a:p>
        </p:txBody>
      </p:sp>
      <p:sp>
        <p:nvSpPr>
          <p:cNvPr id="743" name="Google Shape;743;p103"/>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There are certain chapters of history that come to be regarded as phase transitions for humanity, moments in which cultural evolution and the course of our individual, day-to-day lives shift in entirely new directions – for better or for worse.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We tend to call these historical shifts “revolutions”; think of the Agricultural Revolution, the Industrial Revolution, the Digital Revolution.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solidFill>
                  <a:schemeClr val="dk2"/>
                </a:solidFill>
              </a:rPr>
              <a:t>We are currently, living through what many have begun to call the Artificial Intelligence (AI) Revolution.</a:t>
            </a:r>
            <a:endParaRPr sz="2000">
              <a:solidFill>
                <a:schemeClr val="dk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4"/>
          <p:cNvSpPr txBox="1"/>
          <p:nvPr>
            <p:ph type="title"/>
          </p:nvPr>
        </p:nvSpPr>
        <p:spPr>
          <a:xfrm>
            <a:off x="2135550" y="579500"/>
            <a:ext cx="48729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Rethink Everything</a:t>
            </a:r>
            <a:endParaRPr/>
          </a:p>
        </p:txBody>
      </p:sp>
      <p:sp>
        <p:nvSpPr>
          <p:cNvPr id="749" name="Google Shape;749;p104"/>
          <p:cNvSpPr txBox="1"/>
          <p:nvPr>
            <p:ph idx="1" type="subTitle"/>
          </p:nvPr>
        </p:nvSpPr>
        <p:spPr>
          <a:xfrm>
            <a:off x="2135550" y="26201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‘We’re suddenly in a moment where it’s time to rethink everything’</a:t>
            </a:r>
            <a:endParaRPr sz="2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5"/>
          <p:cNvSpPr/>
          <p:nvPr>
            <p:ph idx="2" type="pic"/>
          </p:nvPr>
        </p:nvSpPr>
        <p:spPr>
          <a:xfrm>
            <a:off x="0" y="0"/>
            <a:ext cx="9144000" cy="5143500"/>
          </a:xfrm>
          <a:prstGeom prst="rect">
            <a:avLst/>
          </a:prstGeom>
        </p:spPr>
      </p:sp>
      <p:sp>
        <p:nvSpPr>
          <p:cNvPr id="755" name="Google Shape;755;p105"/>
          <p:cNvSpPr txBox="1"/>
          <p:nvPr>
            <p:ph type="title"/>
          </p:nvPr>
        </p:nvSpPr>
        <p:spPr>
          <a:xfrm>
            <a:off x="1948800" y="4319250"/>
            <a:ext cx="5246400" cy="4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TypeScript Frontend    /    Python Backend</a:t>
            </a:r>
            <a:endParaRPr/>
          </a:p>
        </p:txBody>
      </p:sp>
      <p:pic>
        <p:nvPicPr>
          <p:cNvPr id="756" name="Google Shape;756;p105"/>
          <p:cNvPicPr preferRelativeResize="0"/>
          <p:nvPr/>
        </p:nvPicPr>
        <p:blipFill>
          <a:blip r:embed="rId3">
            <a:alphaModFix/>
          </a:blip>
          <a:stretch>
            <a:fillRect/>
          </a:stretch>
        </p:blipFill>
        <p:spPr>
          <a:xfrm>
            <a:off x="1583400" y="197223"/>
            <a:ext cx="5740550" cy="3829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Web Apps</a:t>
            </a:r>
            <a:endParaRPr/>
          </a:p>
        </p:txBody>
      </p:sp>
      <p:sp>
        <p:nvSpPr>
          <p:cNvPr id="281" name="Google Shape;281;p3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https://chatgpt.com/</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u="sng">
                <a:solidFill>
                  <a:schemeClr val="hlink"/>
                </a:solidFill>
                <a:hlinkClick r:id="rId4"/>
              </a:rPr>
              <a:t>https://huggingface.co/chat/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u="sng">
                <a:solidFill>
                  <a:schemeClr val="hlink"/>
                </a:solidFill>
                <a:hlinkClick r:id="rId5"/>
              </a:rPr>
              <a:t>https://gemini.google.com/app</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u="sng">
                <a:solidFill>
                  <a:schemeClr val="hlink"/>
                </a:solidFill>
                <a:hlinkClick r:id="rId6"/>
              </a:rPr>
              <a:t>https://copilot.microsoft.com/</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u="sng">
                <a:solidFill>
                  <a:schemeClr val="hlink"/>
                </a:solidFill>
                <a:hlinkClick r:id="rId7"/>
              </a:rPr>
              <a:t>https://claude.ai/</a:t>
            </a:r>
            <a:endParaRPr sz="2200"/>
          </a:p>
          <a:p>
            <a:pPr indent="0" lvl="0" marL="0" rtl="0" algn="l">
              <a:spcBef>
                <a:spcPts val="0"/>
              </a:spcBef>
              <a:spcAft>
                <a:spcPts val="0"/>
              </a:spcAft>
              <a:buNone/>
            </a:pPr>
            <a:r>
              <a:t/>
            </a:r>
            <a:endParaRPr b="1"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Agentic AI Stack</a:t>
            </a:r>
            <a:endParaRPr/>
          </a:p>
        </p:txBody>
      </p:sp>
      <p:sp>
        <p:nvSpPr>
          <p:cNvPr id="762" name="Google Shape;762;p106"/>
          <p:cNvSpPr txBox="1"/>
          <p:nvPr/>
        </p:nvSpPr>
        <p:spPr>
          <a:xfrm>
            <a:off x="773000" y="1063425"/>
            <a:ext cx="200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Heebo"/>
                <a:ea typeface="Heebo"/>
                <a:cs typeface="Heebo"/>
                <a:sym typeface="Heebo"/>
              </a:rPr>
              <a:t>Model Serving</a:t>
            </a:r>
            <a:endParaRPr b="1" sz="2000">
              <a:solidFill>
                <a:schemeClr val="dk2"/>
              </a:solidFill>
              <a:latin typeface="Heebo"/>
              <a:ea typeface="Heebo"/>
              <a:cs typeface="Heebo"/>
              <a:sym typeface="Heebo"/>
            </a:endParaRPr>
          </a:p>
        </p:txBody>
      </p:sp>
      <p:pic>
        <p:nvPicPr>
          <p:cNvPr id="763" name="Google Shape;763;p106"/>
          <p:cNvPicPr preferRelativeResize="0"/>
          <p:nvPr/>
        </p:nvPicPr>
        <p:blipFill>
          <a:blip r:embed="rId3">
            <a:alphaModFix/>
          </a:blip>
          <a:stretch>
            <a:fillRect/>
          </a:stretch>
        </p:blipFill>
        <p:spPr>
          <a:xfrm>
            <a:off x="862478" y="1718925"/>
            <a:ext cx="791450" cy="874276"/>
          </a:xfrm>
          <a:prstGeom prst="rect">
            <a:avLst/>
          </a:prstGeom>
          <a:noFill/>
          <a:ln>
            <a:noFill/>
          </a:ln>
        </p:spPr>
      </p:pic>
      <p:pic>
        <p:nvPicPr>
          <p:cNvPr id="764" name="Google Shape;764;p106"/>
          <p:cNvPicPr preferRelativeResize="0"/>
          <p:nvPr/>
        </p:nvPicPr>
        <p:blipFill>
          <a:blip r:embed="rId4">
            <a:alphaModFix/>
          </a:blip>
          <a:stretch>
            <a:fillRect/>
          </a:stretch>
        </p:blipFill>
        <p:spPr>
          <a:xfrm>
            <a:off x="1793300" y="1875950"/>
            <a:ext cx="1275101" cy="717250"/>
          </a:xfrm>
          <a:prstGeom prst="rect">
            <a:avLst/>
          </a:prstGeom>
          <a:noFill/>
          <a:ln>
            <a:noFill/>
          </a:ln>
        </p:spPr>
      </p:pic>
      <p:pic>
        <p:nvPicPr>
          <p:cNvPr id="765" name="Google Shape;765;p106"/>
          <p:cNvPicPr preferRelativeResize="0"/>
          <p:nvPr/>
        </p:nvPicPr>
        <p:blipFill>
          <a:blip r:embed="rId5">
            <a:alphaModFix/>
          </a:blip>
          <a:stretch>
            <a:fillRect/>
          </a:stretch>
        </p:blipFill>
        <p:spPr>
          <a:xfrm>
            <a:off x="3181249" y="1926600"/>
            <a:ext cx="1095024" cy="615949"/>
          </a:xfrm>
          <a:prstGeom prst="rect">
            <a:avLst/>
          </a:prstGeom>
          <a:noFill/>
          <a:ln>
            <a:noFill/>
          </a:ln>
        </p:spPr>
      </p:pic>
      <p:pic>
        <p:nvPicPr>
          <p:cNvPr id="766" name="Google Shape;766;p106"/>
          <p:cNvPicPr preferRelativeResize="0"/>
          <p:nvPr/>
        </p:nvPicPr>
        <p:blipFill>
          <a:blip r:embed="rId6">
            <a:alphaModFix/>
          </a:blip>
          <a:stretch>
            <a:fillRect/>
          </a:stretch>
        </p:blipFill>
        <p:spPr>
          <a:xfrm>
            <a:off x="4601425" y="1952150"/>
            <a:ext cx="1095015" cy="615949"/>
          </a:xfrm>
          <a:prstGeom prst="rect">
            <a:avLst/>
          </a:prstGeom>
          <a:noFill/>
          <a:ln>
            <a:noFill/>
          </a:ln>
        </p:spPr>
      </p:pic>
      <p:pic>
        <p:nvPicPr>
          <p:cNvPr id="767" name="Google Shape;767;p106"/>
          <p:cNvPicPr preferRelativeResize="0"/>
          <p:nvPr/>
        </p:nvPicPr>
        <p:blipFill>
          <a:blip r:embed="rId7">
            <a:alphaModFix/>
          </a:blip>
          <a:stretch>
            <a:fillRect/>
          </a:stretch>
        </p:blipFill>
        <p:spPr>
          <a:xfrm>
            <a:off x="6091512" y="1952150"/>
            <a:ext cx="1178941" cy="615951"/>
          </a:xfrm>
          <a:prstGeom prst="rect">
            <a:avLst/>
          </a:prstGeom>
          <a:noFill/>
          <a:ln>
            <a:noFill/>
          </a:ln>
        </p:spPr>
      </p:pic>
      <p:sp>
        <p:nvSpPr>
          <p:cNvPr id="768" name="Google Shape;768;p106"/>
          <p:cNvSpPr txBox="1"/>
          <p:nvPr/>
        </p:nvSpPr>
        <p:spPr>
          <a:xfrm>
            <a:off x="773000" y="2968425"/>
            <a:ext cx="290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Heebo"/>
                <a:ea typeface="Heebo"/>
                <a:cs typeface="Heebo"/>
                <a:sym typeface="Heebo"/>
              </a:rPr>
              <a:t>Frameworks</a:t>
            </a:r>
            <a:endParaRPr b="1" sz="2000">
              <a:solidFill>
                <a:schemeClr val="dk2"/>
              </a:solidFill>
              <a:latin typeface="Heebo"/>
              <a:ea typeface="Heebo"/>
              <a:cs typeface="Heebo"/>
              <a:sym typeface="Heebo"/>
            </a:endParaRPr>
          </a:p>
        </p:txBody>
      </p:sp>
      <p:pic>
        <p:nvPicPr>
          <p:cNvPr id="769" name="Google Shape;769;p106"/>
          <p:cNvPicPr preferRelativeResize="0"/>
          <p:nvPr/>
        </p:nvPicPr>
        <p:blipFill>
          <a:blip r:embed="rId8">
            <a:alphaModFix/>
          </a:blip>
          <a:stretch>
            <a:fillRect/>
          </a:stretch>
        </p:blipFill>
        <p:spPr>
          <a:xfrm>
            <a:off x="862475" y="3636200"/>
            <a:ext cx="1178950" cy="358393"/>
          </a:xfrm>
          <a:prstGeom prst="rect">
            <a:avLst/>
          </a:prstGeom>
          <a:noFill/>
          <a:ln>
            <a:noFill/>
          </a:ln>
        </p:spPr>
      </p:pic>
      <p:pic>
        <p:nvPicPr>
          <p:cNvPr id="770" name="Google Shape;770;p106"/>
          <p:cNvPicPr preferRelativeResize="0"/>
          <p:nvPr/>
        </p:nvPicPr>
        <p:blipFill rotWithShape="1">
          <a:blip r:embed="rId9">
            <a:alphaModFix/>
          </a:blip>
          <a:srcRect b="24784" l="19478" r="18998" t="21605"/>
          <a:stretch/>
        </p:blipFill>
        <p:spPr>
          <a:xfrm>
            <a:off x="2353150" y="3621975"/>
            <a:ext cx="791450" cy="386862"/>
          </a:xfrm>
          <a:prstGeom prst="rect">
            <a:avLst/>
          </a:prstGeom>
          <a:noFill/>
          <a:ln>
            <a:noFill/>
          </a:ln>
        </p:spPr>
      </p:pic>
      <p:sp>
        <p:nvSpPr>
          <p:cNvPr id="771" name="Google Shape;771;p106"/>
          <p:cNvSpPr txBox="1"/>
          <p:nvPr/>
        </p:nvSpPr>
        <p:spPr>
          <a:xfrm>
            <a:off x="3440000" y="2968425"/>
            <a:ext cx="117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Heebo"/>
                <a:ea typeface="Heebo"/>
                <a:cs typeface="Heebo"/>
                <a:sym typeface="Heebo"/>
              </a:rPr>
              <a:t>Tools</a:t>
            </a:r>
            <a:endParaRPr b="1" sz="2000">
              <a:solidFill>
                <a:schemeClr val="dk2"/>
              </a:solidFill>
              <a:latin typeface="Heebo"/>
              <a:ea typeface="Heebo"/>
              <a:cs typeface="Heebo"/>
              <a:sym typeface="Heebo"/>
            </a:endParaRPr>
          </a:p>
        </p:txBody>
      </p:sp>
      <p:pic>
        <p:nvPicPr>
          <p:cNvPr id="772" name="Google Shape;772;p106"/>
          <p:cNvPicPr preferRelativeResize="0"/>
          <p:nvPr/>
        </p:nvPicPr>
        <p:blipFill rotWithShape="1">
          <a:blip r:embed="rId10">
            <a:alphaModFix/>
          </a:blip>
          <a:srcRect b="36682" l="21869" r="21415" t="35262"/>
          <a:stretch/>
        </p:blipFill>
        <p:spPr>
          <a:xfrm>
            <a:off x="3468850" y="3569100"/>
            <a:ext cx="1390334" cy="386851"/>
          </a:xfrm>
          <a:prstGeom prst="rect">
            <a:avLst/>
          </a:prstGeom>
          <a:noFill/>
          <a:ln>
            <a:noFill/>
          </a:ln>
        </p:spPr>
      </p:pic>
      <p:pic>
        <p:nvPicPr>
          <p:cNvPr id="773" name="Google Shape;773;p106"/>
          <p:cNvPicPr preferRelativeResize="0"/>
          <p:nvPr/>
        </p:nvPicPr>
        <p:blipFill rotWithShape="1">
          <a:blip r:embed="rId11">
            <a:alphaModFix/>
          </a:blip>
          <a:srcRect b="38967" l="25217" r="25053" t="40506"/>
          <a:stretch/>
        </p:blipFill>
        <p:spPr>
          <a:xfrm>
            <a:off x="5021775" y="3698000"/>
            <a:ext cx="1083576" cy="234799"/>
          </a:xfrm>
          <a:prstGeom prst="rect">
            <a:avLst/>
          </a:prstGeom>
          <a:noFill/>
          <a:ln>
            <a:noFill/>
          </a:ln>
        </p:spPr>
      </p:pic>
      <p:sp>
        <p:nvSpPr>
          <p:cNvPr id="774" name="Google Shape;774;p106"/>
          <p:cNvSpPr txBox="1"/>
          <p:nvPr/>
        </p:nvSpPr>
        <p:spPr>
          <a:xfrm>
            <a:off x="6365900" y="2968425"/>
            <a:ext cx="17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Heebo"/>
                <a:ea typeface="Heebo"/>
                <a:cs typeface="Heebo"/>
                <a:sym typeface="Heebo"/>
              </a:rPr>
              <a:t>Payments</a:t>
            </a:r>
            <a:endParaRPr b="1" sz="2000">
              <a:solidFill>
                <a:schemeClr val="dk2"/>
              </a:solidFill>
              <a:latin typeface="Heebo"/>
              <a:ea typeface="Heebo"/>
              <a:cs typeface="Heebo"/>
              <a:sym typeface="Heebo"/>
            </a:endParaRPr>
          </a:p>
        </p:txBody>
      </p:sp>
      <p:pic>
        <p:nvPicPr>
          <p:cNvPr id="775" name="Google Shape;775;p106"/>
          <p:cNvPicPr preferRelativeResize="0"/>
          <p:nvPr/>
        </p:nvPicPr>
        <p:blipFill rotWithShape="1">
          <a:blip r:embed="rId12">
            <a:alphaModFix/>
          </a:blip>
          <a:srcRect b="23528" l="10723" r="10256" t="20477"/>
          <a:stretch/>
        </p:blipFill>
        <p:spPr>
          <a:xfrm>
            <a:off x="6438975" y="3654925"/>
            <a:ext cx="791450" cy="315471"/>
          </a:xfrm>
          <a:prstGeom prst="rect">
            <a:avLst/>
          </a:prstGeom>
          <a:noFill/>
          <a:ln>
            <a:noFill/>
          </a:ln>
        </p:spPr>
      </p:pic>
      <p:pic>
        <p:nvPicPr>
          <p:cNvPr id="776" name="Google Shape;776;p106"/>
          <p:cNvPicPr preferRelativeResize="0"/>
          <p:nvPr/>
        </p:nvPicPr>
        <p:blipFill rotWithShape="1">
          <a:blip r:embed="rId13">
            <a:alphaModFix/>
          </a:blip>
          <a:srcRect b="32426" l="26062" r="20121" t="39324"/>
          <a:stretch/>
        </p:blipFill>
        <p:spPr>
          <a:xfrm>
            <a:off x="7422850" y="3698000"/>
            <a:ext cx="754418" cy="234800"/>
          </a:xfrm>
          <a:prstGeom prst="rect">
            <a:avLst/>
          </a:prstGeom>
          <a:noFill/>
          <a:ln>
            <a:noFill/>
          </a:ln>
        </p:spPr>
      </p:pic>
      <p:sp>
        <p:nvSpPr>
          <p:cNvPr id="777" name="Google Shape;777;p106"/>
          <p:cNvSpPr/>
          <p:nvPr/>
        </p:nvSpPr>
        <p:spPr>
          <a:xfrm>
            <a:off x="668950" y="1620850"/>
            <a:ext cx="6881700" cy="12024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778" name="Google Shape;778;p106"/>
          <p:cNvSpPr/>
          <p:nvPr/>
        </p:nvSpPr>
        <p:spPr>
          <a:xfrm>
            <a:off x="720000" y="3449650"/>
            <a:ext cx="2535900" cy="7581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779" name="Google Shape;779;p106"/>
          <p:cNvSpPr/>
          <p:nvPr/>
        </p:nvSpPr>
        <p:spPr>
          <a:xfrm>
            <a:off x="3387000" y="3449650"/>
            <a:ext cx="2808300" cy="7581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780" name="Google Shape;780;p106"/>
          <p:cNvSpPr/>
          <p:nvPr/>
        </p:nvSpPr>
        <p:spPr>
          <a:xfrm>
            <a:off x="6282600" y="3449650"/>
            <a:ext cx="2076300" cy="7581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Agentic AI Data Stack</a:t>
            </a:r>
            <a:endParaRPr/>
          </a:p>
        </p:txBody>
      </p:sp>
      <p:pic>
        <p:nvPicPr>
          <p:cNvPr id="786" name="Google Shape;786;p107"/>
          <p:cNvPicPr preferRelativeResize="0"/>
          <p:nvPr/>
        </p:nvPicPr>
        <p:blipFill rotWithShape="1">
          <a:blip r:embed="rId3">
            <a:alphaModFix/>
          </a:blip>
          <a:srcRect b="28973" l="0" r="0" t="31244"/>
          <a:stretch/>
        </p:blipFill>
        <p:spPr>
          <a:xfrm>
            <a:off x="1172425" y="4188325"/>
            <a:ext cx="1095025" cy="435634"/>
          </a:xfrm>
          <a:prstGeom prst="rect">
            <a:avLst/>
          </a:prstGeom>
          <a:noFill/>
          <a:ln>
            <a:noFill/>
          </a:ln>
        </p:spPr>
      </p:pic>
      <p:pic>
        <p:nvPicPr>
          <p:cNvPr id="787" name="Google Shape;787;p107"/>
          <p:cNvPicPr preferRelativeResize="0"/>
          <p:nvPr/>
        </p:nvPicPr>
        <p:blipFill rotWithShape="1">
          <a:blip r:embed="rId4">
            <a:alphaModFix/>
          </a:blip>
          <a:srcRect b="28251" l="13653" r="13412" t="27039"/>
          <a:stretch/>
        </p:blipFill>
        <p:spPr>
          <a:xfrm>
            <a:off x="2431800" y="4188325"/>
            <a:ext cx="1307870" cy="435625"/>
          </a:xfrm>
          <a:prstGeom prst="rect">
            <a:avLst/>
          </a:prstGeom>
          <a:noFill/>
          <a:ln>
            <a:noFill/>
          </a:ln>
        </p:spPr>
      </p:pic>
      <p:pic>
        <p:nvPicPr>
          <p:cNvPr id="788" name="Google Shape;788;p107"/>
          <p:cNvPicPr preferRelativeResize="0"/>
          <p:nvPr/>
        </p:nvPicPr>
        <p:blipFill rotWithShape="1">
          <a:blip r:embed="rId5">
            <a:alphaModFix/>
          </a:blip>
          <a:srcRect b="38456" l="23757" r="22866" t="38949"/>
          <a:stretch/>
        </p:blipFill>
        <p:spPr>
          <a:xfrm>
            <a:off x="3904025" y="4188325"/>
            <a:ext cx="1624739" cy="386851"/>
          </a:xfrm>
          <a:prstGeom prst="rect">
            <a:avLst/>
          </a:prstGeom>
          <a:noFill/>
          <a:ln>
            <a:noFill/>
          </a:ln>
        </p:spPr>
      </p:pic>
      <p:sp>
        <p:nvSpPr>
          <p:cNvPr id="789" name="Google Shape;789;p107"/>
          <p:cNvSpPr txBox="1"/>
          <p:nvPr/>
        </p:nvSpPr>
        <p:spPr>
          <a:xfrm>
            <a:off x="862475" y="1017725"/>
            <a:ext cx="7704000" cy="329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Heebo"/>
              <a:buChar char="●"/>
            </a:pPr>
            <a:r>
              <a:rPr lang="en" sz="1700">
                <a:solidFill>
                  <a:schemeClr val="dk1"/>
                </a:solidFill>
                <a:latin typeface="Heebo"/>
                <a:ea typeface="Heebo"/>
                <a:cs typeface="Heebo"/>
                <a:sym typeface="Heebo"/>
              </a:rPr>
              <a:t>The data pipeline must evolve from a system for storing and processing data to a system for </a:t>
            </a:r>
            <a:r>
              <a:rPr b="1" lang="en" sz="1700">
                <a:solidFill>
                  <a:schemeClr val="dk2"/>
                </a:solidFill>
                <a:latin typeface="Heebo"/>
                <a:ea typeface="Heebo"/>
                <a:cs typeface="Heebo"/>
                <a:sym typeface="Heebo"/>
              </a:rPr>
              <a:t>creating knowledge and understanding</a:t>
            </a:r>
            <a:r>
              <a:rPr lang="en" sz="1700">
                <a:solidFill>
                  <a:schemeClr val="dk1"/>
                </a:solidFill>
                <a:latin typeface="Heebo"/>
                <a:ea typeface="Heebo"/>
                <a:cs typeface="Heebo"/>
                <a:sym typeface="Heebo"/>
              </a:rPr>
              <a:t>.</a:t>
            </a:r>
            <a:endParaRPr sz="1700">
              <a:solidFill>
                <a:schemeClr val="dk1"/>
              </a:solidFill>
              <a:latin typeface="Heebo"/>
              <a:ea typeface="Heebo"/>
              <a:cs typeface="Heebo"/>
              <a:sym typeface="Heebo"/>
            </a:endParaRPr>
          </a:p>
          <a:p>
            <a:pPr indent="-336550" lvl="0" marL="457200" rtl="0" algn="l">
              <a:spcBef>
                <a:spcPts val="0"/>
              </a:spcBef>
              <a:spcAft>
                <a:spcPts val="0"/>
              </a:spcAft>
              <a:buClr>
                <a:schemeClr val="dk1"/>
              </a:buClr>
              <a:buSzPts val="1700"/>
              <a:buFont typeface="Heebo"/>
              <a:buChar char="●"/>
            </a:pPr>
            <a:r>
              <a:rPr lang="en" sz="1700">
                <a:solidFill>
                  <a:schemeClr val="dk1"/>
                </a:solidFill>
                <a:latin typeface="Heebo"/>
                <a:ea typeface="Heebo"/>
                <a:cs typeface="Heebo"/>
                <a:sym typeface="Heebo"/>
              </a:rPr>
              <a:t>Allow LLMs to understand not just the data itself, but the </a:t>
            </a:r>
            <a:r>
              <a:rPr b="1" lang="en" sz="1700">
                <a:solidFill>
                  <a:schemeClr val="dk2"/>
                </a:solidFill>
                <a:latin typeface="Heebo"/>
                <a:ea typeface="Heebo"/>
                <a:cs typeface="Heebo"/>
                <a:sym typeface="Heebo"/>
              </a:rPr>
              <a:t>meaning and relationships</a:t>
            </a:r>
            <a:r>
              <a:rPr lang="en" sz="1700">
                <a:solidFill>
                  <a:schemeClr val="dk1"/>
                </a:solidFill>
                <a:latin typeface="Heebo"/>
                <a:ea typeface="Heebo"/>
                <a:cs typeface="Heebo"/>
                <a:sym typeface="Heebo"/>
              </a:rPr>
              <a:t> behind it.</a:t>
            </a:r>
            <a:endParaRPr sz="1700">
              <a:solidFill>
                <a:schemeClr val="dk1"/>
              </a:solidFill>
              <a:latin typeface="Heebo"/>
              <a:ea typeface="Heebo"/>
              <a:cs typeface="Heebo"/>
              <a:sym typeface="Heebo"/>
            </a:endParaRPr>
          </a:p>
          <a:p>
            <a:pPr indent="-336550" lvl="0" marL="457200" rtl="0" algn="l">
              <a:spcBef>
                <a:spcPts val="0"/>
              </a:spcBef>
              <a:spcAft>
                <a:spcPts val="0"/>
              </a:spcAft>
              <a:buClr>
                <a:schemeClr val="dk1"/>
              </a:buClr>
              <a:buSzPts val="1700"/>
              <a:buFont typeface="Heebo"/>
              <a:buChar char="●"/>
            </a:pPr>
            <a:r>
              <a:rPr lang="en" sz="1700">
                <a:solidFill>
                  <a:schemeClr val="dk1"/>
                </a:solidFill>
                <a:latin typeface="Heebo"/>
                <a:ea typeface="Heebo"/>
                <a:cs typeface="Heebo"/>
                <a:sym typeface="Heebo"/>
              </a:rPr>
              <a:t>A </a:t>
            </a:r>
            <a:r>
              <a:rPr b="1" lang="en" sz="1700">
                <a:solidFill>
                  <a:schemeClr val="dk2"/>
                </a:solidFill>
                <a:latin typeface="Heebo"/>
                <a:ea typeface="Heebo"/>
                <a:cs typeface="Heebo"/>
                <a:sym typeface="Heebo"/>
              </a:rPr>
              <a:t>unified platform</a:t>
            </a:r>
            <a:r>
              <a:rPr lang="en" sz="1700">
                <a:solidFill>
                  <a:schemeClr val="dk1"/>
                </a:solidFill>
                <a:latin typeface="Heebo"/>
                <a:ea typeface="Heebo"/>
                <a:cs typeface="Heebo"/>
                <a:sym typeface="Heebo"/>
              </a:rPr>
              <a:t> that brings together all the data – from text and images to audio and video – to one place. </a:t>
            </a:r>
            <a:endParaRPr sz="1700">
              <a:solidFill>
                <a:schemeClr val="dk1"/>
              </a:solidFill>
              <a:latin typeface="Heebo"/>
              <a:ea typeface="Heebo"/>
              <a:cs typeface="Heebo"/>
              <a:sym typeface="Heebo"/>
            </a:endParaRPr>
          </a:p>
          <a:p>
            <a:pPr indent="-336550" lvl="0" marL="457200" rtl="0" algn="l">
              <a:spcBef>
                <a:spcPts val="0"/>
              </a:spcBef>
              <a:spcAft>
                <a:spcPts val="0"/>
              </a:spcAft>
              <a:buClr>
                <a:schemeClr val="dk1"/>
              </a:buClr>
              <a:buSzPts val="1700"/>
              <a:buFont typeface="Heebo"/>
              <a:buChar char="●"/>
            </a:pPr>
            <a:r>
              <a:rPr lang="en" sz="1700">
                <a:solidFill>
                  <a:schemeClr val="dk1"/>
                </a:solidFill>
                <a:latin typeface="Heebo"/>
                <a:ea typeface="Heebo"/>
                <a:cs typeface="Heebo"/>
                <a:sym typeface="Heebo"/>
              </a:rPr>
              <a:t>Has a semantic layer, utilizing </a:t>
            </a:r>
            <a:r>
              <a:rPr b="1" lang="en" sz="1700">
                <a:solidFill>
                  <a:schemeClr val="dk2"/>
                </a:solidFill>
                <a:latin typeface="Heebo"/>
                <a:ea typeface="Heebo"/>
                <a:cs typeface="Heebo"/>
                <a:sym typeface="Heebo"/>
              </a:rPr>
              <a:t>dynamic knowledge graphs to capture evolving relationships.</a:t>
            </a:r>
            <a:endParaRPr b="1" sz="1700">
              <a:solidFill>
                <a:schemeClr val="dk2"/>
              </a:solidFill>
              <a:latin typeface="Heebo"/>
              <a:ea typeface="Heebo"/>
              <a:cs typeface="Heebo"/>
              <a:sym typeface="Heebo"/>
            </a:endParaRPr>
          </a:p>
          <a:p>
            <a:pPr indent="-336550" lvl="0" marL="457200" rtl="0" algn="l">
              <a:spcBef>
                <a:spcPts val="0"/>
              </a:spcBef>
              <a:spcAft>
                <a:spcPts val="0"/>
              </a:spcAft>
              <a:buClr>
                <a:schemeClr val="dk1"/>
              </a:buClr>
              <a:buSzPts val="1700"/>
              <a:buFont typeface="Heebo"/>
              <a:buChar char="●"/>
            </a:pPr>
            <a:r>
              <a:rPr lang="en" sz="1700">
                <a:solidFill>
                  <a:schemeClr val="dk1"/>
                </a:solidFill>
                <a:latin typeface="Heebo"/>
                <a:ea typeface="Heebo"/>
                <a:cs typeface="Heebo"/>
                <a:sym typeface="Heebo"/>
              </a:rPr>
              <a:t>To </a:t>
            </a:r>
            <a:r>
              <a:rPr b="1" lang="en" sz="1700">
                <a:solidFill>
                  <a:schemeClr val="dk2"/>
                </a:solidFill>
                <a:latin typeface="Heebo"/>
                <a:ea typeface="Heebo"/>
                <a:cs typeface="Heebo"/>
                <a:sym typeface="Heebo"/>
              </a:rPr>
              <a:t>capture the relevant business metrics/logic</a:t>
            </a:r>
            <a:r>
              <a:rPr lang="en" sz="1700">
                <a:solidFill>
                  <a:schemeClr val="dk1"/>
                </a:solidFill>
                <a:latin typeface="Heebo"/>
                <a:ea typeface="Heebo"/>
                <a:cs typeface="Heebo"/>
                <a:sym typeface="Heebo"/>
              </a:rPr>
              <a:t> required for building AI agents that </a:t>
            </a:r>
            <a:r>
              <a:rPr b="1" lang="en" sz="1700">
                <a:solidFill>
                  <a:schemeClr val="dk2"/>
                </a:solidFill>
                <a:latin typeface="Heebo"/>
                <a:ea typeface="Heebo"/>
                <a:cs typeface="Heebo"/>
                <a:sym typeface="Heebo"/>
              </a:rPr>
              <a:t>understand the organization and domain-specific contexts</a:t>
            </a:r>
            <a:r>
              <a:rPr lang="en" sz="1700">
                <a:solidFill>
                  <a:schemeClr val="dk1"/>
                </a:solidFill>
                <a:latin typeface="Heebo"/>
                <a:ea typeface="Heebo"/>
                <a:cs typeface="Heebo"/>
                <a:sym typeface="Heebo"/>
              </a:rPr>
              <a:t> for taking action.</a:t>
            </a:r>
            <a:endParaRPr sz="1700">
              <a:solidFill>
                <a:schemeClr val="dk1"/>
              </a:solidFill>
              <a:latin typeface="Heebo"/>
              <a:ea typeface="Heebo"/>
              <a:cs typeface="Heebo"/>
              <a:sym typeface="Heebo"/>
            </a:endParaRPr>
          </a:p>
          <a:p>
            <a:pPr indent="0" lvl="0" marL="0" rtl="0" algn="l">
              <a:spcBef>
                <a:spcPts val="0"/>
              </a:spcBef>
              <a:spcAft>
                <a:spcPts val="0"/>
              </a:spcAft>
              <a:buNone/>
            </a:pPr>
            <a:r>
              <a:t/>
            </a:r>
            <a:endParaRPr sz="1500">
              <a:solidFill>
                <a:schemeClr val="dk1"/>
              </a:solidFill>
              <a:latin typeface="Heebo"/>
              <a:ea typeface="Heebo"/>
              <a:cs typeface="Heebo"/>
              <a:sym typeface="Heebo"/>
            </a:endParaRPr>
          </a:p>
        </p:txBody>
      </p:sp>
      <p:sp>
        <p:nvSpPr>
          <p:cNvPr id="790" name="Google Shape;790;p107"/>
          <p:cNvSpPr/>
          <p:nvPr/>
        </p:nvSpPr>
        <p:spPr>
          <a:xfrm>
            <a:off x="1024800" y="4059250"/>
            <a:ext cx="4646100" cy="7581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pic>
        <p:nvPicPr>
          <p:cNvPr id="791" name="Google Shape;791;p107"/>
          <p:cNvPicPr preferRelativeResize="0"/>
          <p:nvPr/>
        </p:nvPicPr>
        <p:blipFill>
          <a:blip r:embed="rId6">
            <a:alphaModFix/>
          </a:blip>
          <a:stretch>
            <a:fillRect/>
          </a:stretch>
        </p:blipFill>
        <p:spPr>
          <a:xfrm>
            <a:off x="6208375" y="4059247"/>
            <a:ext cx="1792137" cy="758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8"/>
          <p:cNvSpPr txBox="1"/>
          <p:nvPr>
            <p:ph type="title"/>
          </p:nvPr>
        </p:nvSpPr>
        <p:spPr>
          <a:xfrm>
            <a:off x="739825" y="336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Agentic AI </a:t>
            </a:r>
            <a:r>
              <a:rPr lang="en">
                <a:solidFill>
                  <a:schemeClr val="dk2"/>
                </a:solidFill>
              </a:rPr>
              <a:t>Development Stack</a:t>
            </a:r>
            <a:endParaRPr>
              <a:solidFill>
                <a:schemeClr val="dk2"/>
              </a:solidFill>
            </a:endParaRPr>
          </a:p>
        </p:txBody>
      </p:sp>
      <p:grpSp>
        <p:nvGrpSpPr>
          <p:cNvPr id="797" name="Google Shape;797;p108"/>
          <p:cNvGrpSpPr/>
          <p:nvPr/>
        </p:nvGrpSpPr>
        <p:grpSpPr>
          <a:xfrm>
            <a:off x="3669700" y="1073075"/>
            <a:ext cx="1472575" cy="2189550"/>
            <a:chOff x="2374300" y="1073075"/>
            <a:chExt cx="1472575" cy="2189550"/>
          </a:xfrm>
        </p:grpSpPr>
        <p:sp>
          <p:nvSpPr>
            <p:cNvPr id="798" name="Google Shape;798;p108"/>
            <p:cNvSpPr txBox="1"/>
            <p:nvPr/>
          </p:nvSpPr>
          <p:spPr>
            <a:xfrm>
              <a:off x="2374300" y="1073075"/>
              <a:ext cx="1462500" cy="484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Heebo"/>
                  <a:ea typeface="Heebo"/>
                  <a:cs typeface="Heebo"/>
                  <a:sym typeface="Heebo"/>
                </a:rPr>
                <a:t>API Stack</a:t>
              </a:r>
              <a:endParaRPr b="1" sz="1200">
                <a:solidFill>
                  <a:schemeClr val="dk2"/>
                </a:solidFill>
                <a:latin typeface="Heebo"/>
                <a:ea typeface="Heebo"/>
                <a:cs typeface="Heebo"/>
                <a:sym typeface="Heebo"/>
              </a:endParaRPr>
            </a:p>
          </p:txBody>
        </p:sp>
        <p:sp>
          <p:nvSpPr>
            <p:cNvPr id="799" name="Google Shape;799;p108"/>
            <p:cNvSpPr txBox="1"/>
            <p:nvPr/>
          </p:nvSpPr>
          <p:spPr>
            <a:xfrm>
              <a:off x="2384375" y="1608725"/>
              <a:ext cx="1462500" cy="16539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Python</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UV</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FastAPI</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Neo4j/GQL</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Kafka</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Composio</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Browserbase</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Stripe/Skyfire</a:t>
              </a:r>
              <a:endParaRPr sz="1200">
                <a:solidFill>
                  <a:schemeClr val="dk1"/>
                </a:solidFill>
                <a:latin typeface="Heebo"/>
                <a:ea typeface="Heebo"/>
                <a:cs typeface="Heebo"/>
                <a:sym typeface="Heebo"/>
              </a:endParaRPr>
            </a:p>
            <a:p>
              <a:pPr indent="0" lvl="0" marL="457200" rtl="0" algn="l">
                <a:spcBef>
                  <a:spcPts val="0"/>
                </a:spcBef>
                <a:spcAft>
                  <a:spcPts val="0"/>
                </a:spcAft>
                <a:buNone/>
              </a:pPr>
              <a:r>
                <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p:txBody>
        </p:sp>
      </p:grpSp>
      <p:grpSp>
        <p:nvGrpSpPr>
          <p:cNvPr id="800" name="Google Shape;800;p108"/>
          <p:cNvGrpSpPr/>
          <p:nvPr/>
        </p:nvGrpSpPr>
        <p:grpSpPr>
          <a:xfrm>
            <a:off x="5346100" y="1073075"/>
            <a:ext cx="1790575" cy="2189550"/>
            <a:chOff x="2374300" y="1073075"/>
            <a:chExt cx="1790575" cy="2189550"/>
          </a:xfrm>
        </p:grpSpPr>
        <p:sp>
          <p:nvSpPr>
            <p:cNvPr id="801" name="Google Shape;801;p108"/>
            <p:cNvSpPr txBox="1"/>
            <p:nvPr/>
          </p:nvSpPr>
          <p:spPr>
            <a:xfrm>
              <a:off x="2374300" y="1073075"/>
              <a:ext cx="1780500" cy="484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Heebo"/>
                  <a:ea typeface="Heebo"/>
                  <a:cs typeface="Heebo"/>
                  <a:sym typeface="Heebo"/>
                </a:rPr>
                <a:t>Cloud </a:t>
              </a:r>
              <a:r>
                <a:rPr b="1" lang="en" sz="1200">
                  <a:solidFill>
                    <a:schemeClr val="dk2"/>
                  </a:solidFill>
                  <a:latin typeface="Heebo"/>
                  <a:ea typeface="Heebo"/>
                  <a:cs typeface="Heebo"/>
                  <a:sym typeface="Heebo"/>
                </a:rPr>
                <a:t>Stack</a:t>
              </a:r>
              <a:endParaRPr b="1" sz="1200">
                <a:solidFill>
                  <a:schemeClr val="dk2"/>
                </a:solidFill>
                <a:latin typeface="Heebo"/>
                <a:ea typeface="Heebo"/>
                <a:cs typeface="Heebo"/>
                <a:sym typeface="Heebo"/>
              </a:endParaRPr>
            </a:p>
          </p:txBody>
        </p:sp>
        <p:sp>
          <p:nvSpPr>
            <p:cNvPr id="802" name="Google Shape;802;p108"/>
            <p:cNvSpPr txBox="1"/>
            <p:nvPr/>
          </p:nvSpPr>
          <p:spPr>
            <a:xfrm>
              <a:off x="2384375" y="1608725"/>
              <a:ext cx="1780500" cy="16539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Docker</a:t>
              </a:r>
              <a:endParaRPr sz="1200">
                <a:solidFill>
                  <a:schemeClr val="dk1"/>
                </a:solidFill>
                <a:latin typeface="Heebo"/>
                <a:ea typeface="Heebo"/>
                <a:cs typeface="Heebo"/>
                <a:sym typeface="Heebo"/>
              </a:endParaRPr>
            </a:p>
            <a:p>
              <a:pPr indent="-134620" lvl="0" marL="182880" rtl="0" algn="l">
                <a:spcBef>
                  <a:spcPts val="0"/>
                </a:spcBef>
                <a:spcAft>
                  <a:spcPts val="0"/>
                </a:spcAft>
                <a:buClr>
                  <a:schemeClr val="dk1"/>
                </a:buClr>
                <a:buSzPts val="1400"/>
                <a:buFont typeface="Heebo"/>
                <a:buChar char="●"/>
              </a:pPr>
              <a:r>
                <a:rPr lang="en" sz="1200">
                  <a:solidFill>
                    <a:schemeClr val="dk1"/>
                  </a:solidFill>
                  <a:latin typeface="Heebo"/>
                  <a:ea typeface="Heebo"/>
                  <a:cs typeface="Heebo"/>
                  <a:sym typeface="Heebo"/>
                </a:rPr>
                <a:t>Docker Compose</a:t>
              </a:r>
              <a:endParaRPr sz="9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Kubernetes</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Serverless Containers</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Github Actions</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Terraform</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Ray</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p:txBody>
        </p:sp>
      </p:grpSp>
      <p:grpSp>
        <p:nvGrpSpPr>
          <p:cNvPr id="803" name="Google Shape;803;p108"/>
          <p:cNvGrpSpPr/>
          <p:nvPr/>
        </p:nvGrpSpPr>
        <p:grpSpPr>
          <a:xfrm>
            <a:off x="1993300" y="1073075"/>
            <a:ext cx="1472575" cy="2189550"/>
            <a:chOff x="2374300" y="1073075"/>
            <a:chExt cx="1472575" cy="2189550"/>
          </a:xfrm>
        </p:grpSpPr>
        <p:sp>
          <p:nvSpPr>
            <p:cNvPr id="804" name="Google Shape;804;p108"/>
            <p:cNvSpPr txBox="1"/>
            <p:nvPr/>
          </p:nvSpPr>
          <p:spPr>
            <a:xfrm>
              <a:off x="2374300" y="1073075"/>
              <a:ext cx="1462500" cy="484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Heebo"/>
                  <a:ea typeface="Heebo"/>
                  <a:cs typeface="Heebo"/>
                  <a:sym typeface="Heebo"/>
                </a:rPr>
                <a:t>Agentic AI</a:t>
              </a:r>
              <a:r>
                <a:rPr b="1" lang="en" sz="1200">
                  <a:solidFill>
                    <a:schemeClr val="dk2"/>
                  </a:solidFill>
                  <a:latin typeface="Heebo"/>
                  <a:ea typeface="Heebo"/>
                  <a:cs typeface="Heebo"/>
                  <a:sym typeface="Heebo"/>
                </a:rPr>
                <a:t> </a:t>
              </a:r>
              <a:endParaRPr b="1" sz="1200">
                <a:solidFill>
                  <a:schemeClr val="dk2"/>
                </a:solidFill>
                <a:latin typeface="Heebo"/>
                <a:ea typeface="Heebo"/>
                <a:cs typeface="Heebo"/>
                <a:sym typeface="Heebo"/>
              </a:endParaRPr>
            </a:p>
            <a:p>
              <a:pPr indent="0" lvl="0" marL="0" rtl="0" algn="ctr">
                <a:spcBef>
                  <a:spcPts val="0"/>
                </a:spcBef>
                <a:spcAft>
                  <a:spcPts val="0"/>
                </a:spcAft>
                <a:buNone/>
              </a:pPr>
              <a:r>
                <a:rPr b="1" lang="en" sz="1200">
                  <a:solidFill>
                    <a:schemeClr val="dk2"/>
                  </a:solidFill>
                  <a:latin typeface="Heebo"/>
                  <a:ea typeface="Heebo"/>
                  <a:cs typeface="Heebo"/>
                  <a:sym typeface="Heebo"/>
                </a:rPr>
                <a:t>Stack</a:t>
              </a:r>
              <a:endParaRPr b="1" sz="1200">
                <a:solidFill>
                  <a:schemeClr val="dk2"/>
                </a:solidFill>
                <a:latin typeface="Heebo"/>
                <a:ea typeface="Heebo"/>
                <a:cs typeface="Heebo"/>
                <a:sym typeface="Heebo"/>
              </a:endParaRPr>
            </a:p>
          </p:txBody>
        </p:sp>
        <p:sp>
          <p:nvSpPr>
            <p:cNvPr id="805" name="Google Shape;805;p108"/>
            <p:cNvSpPr txBox="1"/>
            <p:nvPr/>
          </p:nvSpPr>
          <p:spPr>
            <a:xfrm>
              <a:off x="2384375" y="1608725"/>
              <a:ext cx="1462500" cy="16539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CrewAI</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LangGraph</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LangChain</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GraphRAG</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Neo4j</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Pinecone</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Neon</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PyTorch</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p:txBody>
        </p:sp>
      </p:grpSp>
      <p:pic>
        <p:nvPicPr>
          <p:cNvPr id="806" name="Google Shape;806;p108"/>
          <p:cNvPicPr preferRelativeResize="0"/>
          <p:nvPr/>
        </p:nvPicPr>
        <p:blipFill>
          <a:blip r:embed="rId3">
            <a:alphaModFix/>
          </a:blip>
          <a:stretch>
            <a:fillRect/>
          </a:stretch>
        </p:blipFill>
        <p:spPr>
          <a:xfrm>
            <a:off x="579950" y="4070325"/>
            <a:ext cx="1288400" cy="807250"/>
          </a:xfrm>
          <a:prstGeom prst="rect">
            <a:avLst/>
          </a:prstGeom>
          <a:noFill/>
          <a:ln>
            <a:noFill/>
          </a:ln>
        </p:spPr>
      </p:pic>
      <p:sp>
        <p:nvSpPr>
          <p:cNvPr id="807" name="Google Shape;807;p108"/>
          <p:cNvSpPr txBox="1"/>
          <p:nvPr/>
        </p:nvSpPr>
        <p:spPr>
          <a:xfrm>
            <a:off x="369050" y="3536925"/>
            <a:ext cx="101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Heebo"/>
                <a:ea typeface="Heebo"/>
                <a:cs typeface="Heebo"/>
                <a:sym typeface="Heebo"/>
              </a:rPr>
              <a:t>Supports:</a:t>
            </a:r>
            <a:endParaRPr sz="1200">
              <a:solidFill>
                <a:schemeClr val="dk2"/>
              </a:solidFill>
              <a:latin typeface="Heebo"/>
              <a:ea typeface="Heebo"/>
              <a:cs typeface="Heebo"/>
              <a:sym typeface="Heebo"/>
            </a:endParaRPr>
          </a:p>
        </p:txBody>
      </p:sp>
      <p:pic>
        <p:nvPicPr>
          <p:cNvPr id="808" name="Google Shape;808;p108"/>
          <p:cNvPicPr preferRelativeResize="0"/>
          <p:nvPr/>
        </p:nvPicPr>
        <p:blipFill rotWithShape="1">
          <a:blip r:embed="rId4">
            <a:alphaModFix/>
          </a:blip>
          <a:srcRect b="22005" l="28909" r="28551" t="26974"/>
          <a:stretch/>
        </p:blipFill>
        <p:spPr>
          <a:xfrm>
            <a:off x="2362525" y="4006600"/>
            <a:ext cx="1173080" cy="936325"/>
          </a:xfrm>
          <a:prstGeom prst="rect">
            <a:avLst/>
          </a:prstGeom>
          <a:noFill/>
          <a:ln>
            <a:noFill/>
          </a:ln>
        </p:spPr>
      </p:pic>
      <p:pic>
        <p:nvPicPr>
          <p:cNvPr id="809" name="Google Shape;809;p108"/>
          <p:cNvPicPr preferRelativeResize="0"/>
          <p:nvPr/>
        </p:nvPicPr>
        <p:blipFill>
          <a:blip r:embed="rId5">
            <a:alphaModFix/>
          </a:blip>
          <a:stretch>
            <a:fillRect/>
          </a:stretch>
        </p:blipFill>
        <p:spPr>
          <a:xfrm>
            <a:off x="3734200" y="3818425"/>
            <a:ext cx="1410447" cy="1175375"/>
          </a:xfrm>
          <a:prstGeom prst="rect">
            <a:avLst/>
          </a:prstGeom>
          <a:noFill/>
          <a:ln>
            <a:noFill/>
          </a:ln>
        </p:spPr>
      </p:pic>
      <p:grpSp>
        <p:nvGrpSpPr>
          <p:cNvPr id="810" name="Google Shape;810;p108"/>
          <p:cNvGrpSpPr/>
          <p:nvPr/>
        </p:nvGrpSpPr>
        <p:grpSpPr>
          <a:xfrm>
            <a:off x="393100" y="1073075"/>
            <a:ext cx="1472575" cy="2189550"/>
            <a:chOff x="697900" y="1073075"/>
            <a:chExt cx="1472575" cy="2189550"/>
          </a:xfrm>
        </p:grpSpPr>
        <p:sp>
          <p:nvSpPr>
            <p:cNvPr id="811" name="Google Shape;811;p108"/>
            <p:cNvSpPr txBox="1"/>
            <p:nvPr/>
          </p:nvSpPr>
          <p:spPr>
            <a:xfrm>
              <a:off x="697900" y="1073075"/>
              <a:ext cx="1462500" cy="484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Heebo"/>
                  <a:ea typeface="Heebo"/>
                  <a:cs typeface="Heebo"/>
                  <a:sym typeface="Heebo"/>
                </a:rPr>
                <a:t>Agentic AI </a:t>
              </a:r>
              <a:endParaRPr b="1" sz="1200">
                <a:solidFill>
                  <a:schemeClr val="dk2"/>
                </a:solidFill>
                <a:latin typeface="Heebo"/>
                <a:ea typeface="Heebo"/>
                <a:cs typeface="Heebo"/>
                <a:sym typeface="Heebo"/>
              </a:endParaRPr>
            </a:p>
            <a:p>
              <a:pPr indent="0" lvl="0" marL="0" rtl="0" algn="ctr">
                <a:spcBef>
                  <a:spcPts val="0"/>
                </a:spcBef>
                <a:spcAft>
                  <a:spcPts val="0"/>
                </a:spcAft>
                <a:buNone/>
              </a:pPr>
              <a:r>
                <a:rPr b="1" lang="en" sz="1200">
                  <a:solidFill>
                    <a:schemeClr val="dk2"/>
                  </a:solidFill>
                  <a:latin typeface="Heebo"/>
                  <a:ea typeface="Heebo"/>
                  <a:cs typeface="Heebo"/>
                  <a:sym typeface="Heebo"/>
                </a:rPr>
                <a:t>Hybrid UI</a:t>
              </a:r>
              <a:endParaRPr b="1" sz="1200">
                <a:solidFill>
                  <a:schemeClr val="dk2"/>
                </a:solidFill>
                <a:latin typeface="Heebo"/>
                <a:ea typeface="Heebo"/>
                <a:cs typeface="Heebo"/>
                <a:sym typeface="Heebo"/>
              </a:endParaRPr>
            </a:p>
          </p:txBody>
        </p:sp>
        <p:sp>
          <p:nvSpPr>
            <p:cNvPr id="812" name="Google Shape;812;p108"/>
            <p:cNvSpPr txBox="1"/>
            <p:nvPr/>
          </p:nvSpPr>
          <p:spPr>
            <a:xfrm>
              <a:off x="707975" y="1608725"/>
              <a:ext cx="1462500" cy="16539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TypeScript</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Next.js</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React</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Tailwind CSS</a:t>
              </a:r>
              <a:endParaRPr sz="1200">
                <a:solidFill>
                  <a:schemeClr val="dk1"/>
                </a:solidFill>
                <a:latin typeface="Heebo"/>
                <a:ea typeface="Heebo"/>
                <a:cs typeface="Heebo"/>
                <a:sym typeface="Heebo"/>
              </a:endParaRPr>
            </a:p>
            <a:p>
              <a:pPr indent="0" lvl="0" marL="457200" rtl="0" algn="l">
                <a:spcBef>
                  <a:spcPts val="0"/>
                </a:spcBef>
                <a:spcAft>
                  <a:spcPts val="0"/>
                </a:spcAft>
                <a:buNone/>
              </a:pPr>
              <a:r>
                <a:t/>
              </a:r>
              <a:endParaRPr sz="1200">
                <a:solidFill>
                  <a:schemeClr val="dk1"/>
                </a:solidFill>
                <a:latin typeface="Heebo"/>
                <a:ea typeface="Heebo"/>
                <a:cs typeface="Heebo"/>
                <a:sym typeface="Heebo"/>
              </a:endParaRPr>
            </a:p>
            <a:p>
              <a:pPr indent="0" lvl="0" marL="457200" rtl="0" algn="l">
                <a:spcBef>
                  <a:spcPts val="0"/>
                </a:spcBef>
                <a:spcAft>
                  <a:spcPts val="0"/>
                </a:spcAft>
                <a:buNone/>
              </a:pPr>
              <a:r>
                <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Shadcn UI</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Open Canvas</a:t>
              </a:r>
              <a:endParaRPr sz="1200">
                <a:solidFill>
                  <a:schemeClr val="dk1"/>
                </a:solidFill>
                <a:latin typeface="Heebo"/>
                <a:ea typeface="Heebo"/>
                <a:cs typeface="Heebo"/>
                <a:sym typeface="Heebo"/>
              </a:endParaRPr>
            </a:p>
          </p:txBody>
        </p:sp>
        <p:cxnSp>
          <p:nvCxnSpPr>
            <p:cNvPr id="813" name="Google Shape;813;p108"/>
            <p:cNvCxnSpPr/>
            <p:nvPr/>
          </p:nvCxnSpPr>
          <p:spPr>
            <a:xfrm flipH="1">
              <a:off x="1341000" y="2435700"/>
              <a:ext cx="10200" cy="342900"/>
            </a:xfrm>
            <a:prstGeom prst="straightConnector1">
              <a:avLst/>
            </a:prstGeom>
            <a:noFill/>
            <a:ln cap="flat" cmpd="sng" w="9525">
              <a:solidFill>
                <a:schemeClr val="dk1"/>
              </a:solidFill>
              <a:prstDash val="solid"/>
              <a:round/>
              <a:headEnd len="med" w="med" type="none"/>
              <a:tailEnd len="med" w="med" type="triangle"/>
            </a:ln>
          </p:spPr>
        </p:cxnSp>
      </p:grpSp>
      <p:pic>
        <p:nvPicPr>
          <p:cNvPr id="814" name="Google Shape;814;p108"/>
          <p:cNvPicPr preferRelativeResize="0"/>
          <p:nvPr/>
        </p:nvPicPr>
        <p:blipFill rotWithShape="1">
          <a:blip r:embed="rId6">
            <a:alphaModFix/>
          </a:blip>
          <a:srcRect b="20189" l="8302" r="11013" t="17399"/>
          <a:stretch/>
        </p:blipFill>
        <p:spPr>
          <a:xfrm>
            <a:off x="5460275" y="4111295"/>
            <a:ext cx="3384750" cy="658630"/>
          </a:xfrm>
          <a:prstGeom prst="rect">
            <a:avLst/>
          </a:prstGeom>
          <a:noFill/>
          <a:ln>
            <a:noFill/>
          </a:ln>
        </p:spPr>
      </p:pic>
      <p:grpSp>
        <p:nvGrpSpPr>
          <p:cNvPr id="815" name="Google Shape;815;p108"/>
          <p:cNvGrpSpPr/>
          <p:nvPr/>
        </p:nvGrpSpPr>
        <p:grpSpPr>
          <a:xfrm>
            <a:off x="7251100" y="1073075"/>
            <a:ext cx="1472575" cy="2189550"/>
            <a:chOff x="2374300" y="1073075"/>
            <a:chExt cx="1472575" cy="2189550"/>
          </a:xfrm>
        </p:grpSpPr>
        <p:sp>
          <p:nvSpPr>
            <p:cNvPr id="816" name="Google Shape;816;p108"/>
            <p:cNvSpPr txBox="1"/>
            <p:nvPr/>
          </p:nvSpPr>
          <p:spPr>
            <a:xfrm>
              <a:off x="2374300" y="1073075"/>
              <a:ext cx="1462500" cy="484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Heebo"/>
                  <a:ea typeface="Heebo"/>
                  <a:cs typeface="Heebo"/>
                  <a:sym typeface="Heebo"/>
                </a:rPr>
                <a:t>Physical AI</a:t>
              </a:r>
              <a:r>
                <a:rPr b="1" lang="en" sz="1200">
                  <a:solidFill>
                    <a:schemeClr val="dk2"/>
                  </a:solidFill>
                  <a:latin typeface="Heebo"/>
                  <a:ea typeface="Heebo"/>
                  <a:cs typeface="Heebo"/>
                  <a:sym typeface="Heebo"/>
                </a:rPr>
                <a:t> Stack (Robotics)</a:t>
              </a:r>
              <a:endParaRPr b="1" sz="1200">
                <a:solidFill>
                  <a:schemeClr val="dk2"/>
                </a:solidFill>
                <a:latin typeface="Heebo"/>
                <a:ea typeface="Heebo"/>
                <a:cs typeface="Heebo"/>
                <a:sym typeface="Heebo"/>
              </a:endParaRPr>
            </a:p>
          </p:txBody>
        </p:sp>
        <p:sp>
          <p:nvSpPr>
            <p:cNvPr id="817" name="Google Shape;817;p108"/>
            <p:cNvSpPr txBox="1"/>
            <p:nvPr/>
          </p:nvSpPr>
          <p:spPr>
            <a:xfrm>
              <a:off x="2384375" y="1608725"/>
              <a:ext cx="1462500" cy="16539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Robotic Operating System (ROS 2)</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NVIDIA Isaac</a:t>
              </a:r>
              <a:endParaRPr sz="1200">
                <a:solidFill>
                  <a:schemeClr val="dk1"/>
                </a:solidFill>
                <a:latin typeface="Heebo"/>
                <a:ea typeface="Heebo"/>
                <a:cs typeface="Heebo"/>
                <a:sym typeface="Heebo"/>
              </a:endParaRPr>
            </a:p>
            <a:p>
              <a:pPr indent="-121919" lvl="0" marL="182880" rtl="0" algn="l">
                <a:spcBef>
                  <a:spcPts val="0"/>
                </a:spcBef>
                <a:spcAft>
                  <a:spcPts val="0"/>
                </a:spcAft>
                <a:buClr>
                  <a:schemeClr val="dk1"/>
                </a:buClr>
                <a:buSzPts val="1200"/>
                <a:buFont typeface="Heebo"/>
                <a:buChar char="●"/>
              </a:pPr>
              <a:r>
                <a:rPr lang="en" sz="1200">
                  <a:solidFill>
                    <a:schemeClr val="dk1"/>
                  </a:solidFill>
                  <a:latin typeface="Heebo"/>
                  <a:ea typeface="Heebo"/>
                  <a:cs typeface="Heebo"/>
                  <a:sym typeface="Heebo"/>
                </a:rPr>
                <a:t>NVIDIA Project GR00T</a:t>
              </a:r>
              <a:endParaRPr sz="1200">
                <a:solidFill>
                  <a:schemeClr val="dk1"/>
                </a:solidFill>
                <a:latin typeface="Heebo"/>
                <a:ea typeface="Heebo"/>
                <a:cs typeface="Heebo"/>
                <a:sym typeface="Heebo"/>
              </a:endParaRPr>
            </a:p>
            <a:p>
              <a:pPr indent="0" lvl="0" marL="0" rtl="0" algn="l">
                <a:spcBef>
                  <a:spcPts val="0"/>
                </a:spcBef>
                <a:spcAft>
                  <a:spcPts val="0"/>
                </a:spcAft>
                <a:buNone/>
              </a:pPr>
              <a:r>
                <a:t/>
              </a:r>
              <a:endParaRPr sz="1200">
                <a:solidFill>
                  <a:schemeClr val="dk1"/>
                </a:solidFill>
                <a:latin typeface="Heebo"/>
                <a:ea typeface="Heebo"/>
                <a:cs typeface="Heebo"/>
                <a:sym typeface="Heebo"/>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&amp; Build Intelligent </a:t>
            </a:r>
            <a:endParaRPr/>
          </a:p>
          <a:p>
            <a:pPr indent="0" lvl="0" marL="0" rtl="0" algn="ctr">
              <a:spcBef>
                <a:spcPts val="0"/>
              </a:spcBef>
              <a:spcAft>
                <a:spcPts val="0"/>
              </a:spcAft>
              <a:buNone/>
            </a:pPr>
            <a:r>
              <a:rPr lang="en"/>
              <a:t>Vertical LLM Agents with Control</a:t>
            </a:r>
            <a:endParaRPr/>
          </a:p>
        </p:txBody>
      </p:sp>
      <p:sp>
        <p:nvSpPr>
          <p:cNvPr id="823" name="Google Shape;823;p109"/>
          <p:cNvSpPr txBox="1"/>
          <p:nvPr>
            <p:ph type="title"/>
          </p:nvPr>
        </p:nvSpPr>
        <p:spPr>
          <a:xfrm>
            <a:off x="950025" y="1036700"/>
            <a:ext cx="68967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Building</a:t>
            </a:r>
            <a:endParaRPr/>
          </a:p>
          <a:p>
            <a:pPr indent="0" lvl="0" marL="0" rtl="0" algn="ctr">
              <a:spcBef>
                <a:spcPts val="0"/>
              </a:spcBef>
              <a:spcAft>
                <a:spcPts val="0"/>
              </a:spcAft>
              <a:buNone/>
            </a:pPr>
            <a:r>
              <a:rPr lang="en"/>
              <a:t>Agentic AI Systems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0"/>
          <p:cNvSpPr/>
          <p:nvPr/>
        </p:nvSpPr>
        <p:spPr>
          <a:xfrm>
            <a:off x="1011050" y="1286625"/>
            <a:ext cx="3054600" cy="932700"/>
          </a:xfrm>
          <a:prstGeom prst="roundRect">
            <a:avLst>
              <a:gd fmla="val 16667" name="adj"/>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829" name="Google Shape;829;p110"/>
          <p:cNvSpPr txBox="1"/>
          <p:nvPr/>
        </p:nvSpPr>
        <p:spPr>
          <a:xfrm>
            <a:off x="720000" y="3688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5F5F5"/>
                </a:solidFill>
                <a:latin typeface="Inter Tight SemiBold"/>
                <a:ea typeface="Inter Tight SemiBold"/>
                <a:cs typeface="Inter Tight SemiBold"/>
                <a:sym typeface="Inter Tight SemiBold"/>
              </a:rPr>
              <a:t>Agentic Architecture Components </a:t>
            </a:r>
            <a:endParaRPr sz="3000">
              <a:solidFill>
                <a:srgbClr val="F5F5F5"/>
              </a:solidFill>
              <a:latin typeface="Inter Tight SemiBold"/>
              <a:ea typeface="Inter Tight SemiBold"/>
              <a:cs typeface="Inter Tight SemiBold"/>
              <a:sym typeface="Inter Tight SemiBold"/>
            </a:endParaRPr>
          </a:p>
        </p:txBody>
      </p:sp>
      <p:sp>
        <p:nvSpPr>
          <p:cNvPr id="830" name="Google Shape;830;p110"/>
          <p:cNvSpPr txBox="1"/>
          <p:nvPr/>
        </p:nvSpPr>
        <p:spPr>
          <a:xfrm>
            <a:off x="1064150" y="1284475"/>
            <a:ext cx="2894400" cy="50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FFFF00"/>
                </a:solidFill>
                <a:latin typeface="Inter Tight SemiBold"/>
                <a:ea typeface="Inter Tight SemiBold"/>
                <a:cs typeface="Inter Tight SemiBold"/>
                <a:sym typeface="Inter Tight SemiBold"/>
              </a:rPr>
              <a:t>01</a:t>
            </a:r>
            <a:r>
              <a:rPr lang="en" sz="1800">
                <a:solidFill>
                  <a:srgbClr val="FFFF00"/>
                </a:solidFill>
                <a:latin typeface="Inter Tight SemiBold"/>
                <a:ea typeface="Inter Tight SemiBold"/>
                <a:cs typeface="Inter Tight SemiBold"/>
                <a:sym typeface="Inter Tight SemiBold"/>
              </a:rPr>
              <a:t> </a:t>
            </a:r>
            <a:r>
              <a:rPr lang="en" sz="2200">
                <a:solidFill>
                  <a:srgbClr val="FFFF00"/>
                </a:solidFill>
                <a:latin typeface="Inter Tight SemiBold"/>
                <a:ea typeface="Inter Tight SemiBold"/>
                <a:cs typeface="Inter Tight SemiBold"/>
                <a:sym typeface="Inter Tight SemiBold"/>
              </a:rPr>
              <a:t>Knowledge Engine</a:t>
            </a:r>
            <a:endParaRPr sz="2200">
              <a:solidFill>
                <a:srgbClr val="FFFF00"/>
              </a:solidFill>
              <a:latin typeface="Inter Tight SemiBold"/>
              <a:ea typeface="Inter Tight SemiBold"/>
              <a:cs typeface="Inter Tight SemiBold"/>
              <a:sym typeface="Inter Tight SemiBold"/>
            </a:endParaRPr>
          </a:p>
        </p:txBody>
      </p:sp>
      <p:sp>
        <p:nvSpPr>
          <p:cNvPr id="831" name="Google Shape;831;p110"/>
          <p:cNvSpPr txBox="1"/>
          <p:nvPr/>
        </p:nvSpPr>
        <p:spPr>
          <a:xfrm>
            <a:off x="1064150" y="1660425"/>
            <a:ext cx="3001500" cy="42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Knowledge Graphs in GraphDB</a:t>
            </a:r>
            <a:endParaRPr sz="1200">
              <a:solidFill>
                <a:srgbClr val="F5F5F5"/>
              </a:solidFill>
              <a:latin typeface="Heebo"/>
              <a:ea typeface="Heebo"/>
              <a:cs typeface="Heebo"/>
              <a:sym typeface="Heebo"/>
            </a:endParaRPr>
          </a:p>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Context Aware Memory Systems</a:t>
            </a:r>
            <a:endParaRPr sz="1200">
              <a:solidFill>
                <a:srgbClr val="F5F5F5"/>
              </a:solidFill>
              <a:latin typeface="Heebo"/>
              <a:ea typeface="Heebo"/>
              <a:cs typeface="Heebo"/>
              <a:sym typeface="Heebo"/>
            </a:endParaRPr>
          </a:p>
        </p:txBody>
      </p:sp>
      <p:sp>
        <p:nvSpPr>
          <p:cNvPr id="832" name="Google Shape;832;p110"/>
          <p:cNvSpPr/>
          <p:nvPr/>
        </p:nvSpPr>
        <p:spPr>
          <a:xfrm>
            <a:off x="4858775" y="1288775"/>
            <a:ext cx="3054600" cy="932700"/>
          </a:xfrm>
          <a:prstGeom prst="roundRect">
            <a:avLst>
              <a:gd fmla="val 16667" name="adj"/>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833" name="Google Shape;833;p110"/>
          <p:cNvSpPr txBox="1"/>
          <p:nvPr/>
        </p:nvSpPr>
        <p:spPr>
          <a:xfrm>
            <a:off x="4911875" y="1286625"/>
            <a:ext cx="2595900" cy="50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FFFF00"/>
                </a:solidFill>
                <a:latin typeface="Inter Tight SemiBold"/>
                <a:ea typeface="Inter Tight SemiBold"/>
                <a:cs typeface="Inter Tight SemiBold"/>
                <a:sym typeface="Inter Tight SemiBold"/>
              </a:rPr>
              <a:t>02</a:t>
            </a:r>
            <a:r>
              <a:rPr lang="en" sz="1800">
                <a:solidFill>
                  <a:srgbClr val="FFFF00"/>
                </a:solidFill>
                <a:latin typeface="Inter Tight SemiBold"/>
                <a:ea typeface="Inter Tight SemiBold"/>
                <a:cs typeface="Inter Tight SemiBold"/>
                <a:sym typeface="Inter Tight SemiBold"/>
              </a:rPr>
              <a:t> </a:t>
            </a:r>
            <a:r>
              <a:rPr lang="en" sz="2200">
                <a:solidFill>
                  <a:srgbClr val="FFFF00"/>
                </a:solidFill>
                <a:latin typeface="Inter Tight SemiBold"/>
                <a:ea typeface="Inter Tight SemiBold"/>
                <a:cs typeface="Inter Tight SemiBold"/>
                <a:sym typeface="Inter Tight SemiBold"/>
              </a:rPr>
              <a:t>AI Core Interface</a:t>
            </a:r>
            <a:endParaRPr sz="2200">
              <a:solidFill>
                <a:srgbClr val="FFFF00"/>
              </a:solidFill>
              <a:latin typeface="Inter Tight SemiBold"/>
              <a:ea typeface="Inter Tight SemiBold"/>
              <a:cs typeface="Inter Tight SemiBold"/>
              <a:sym typeface="Inter Tight SemiBold"/>
            </a:endParaRPr>
          </a:p>
        </p:txBody>
      </p:sp>
      <p:sp>
        <p:nvSpPr>
          <p:cNvPr id="834" name="Google Shape;834;p110"/>
          <p:cNvSpPr txBox="1"/>
          <p:nvPr/>
        </p:nvSpPr>
        <p:spPr>
          <a:xfrm>
            <a:off x="4911875" y="1662575"/>
            <a:ext cx="3054600" cy="42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LangChain AI-first ToolKit</a:t>
            </a:r>
            <a:endParaRPr sz="1200">
              <a:solidFill>
                <a:srgbClr val="F5F5F5"/>
              </a:solidFill>
              <a:latin typeface="Heebo"/>
              <a:ea typeface="Heebo"/>
              <a:cs typeface="Heebo"/>
              <a:sym typeface="Heebo"/>
            </a:endParaRPr>
          </a:p>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Modern Python</a:t>
            </a:r>
            <a:endParaRPr sz="1200">
              <a:solidFill>
                <a:srgbClr val="F5F5F5"/>
              </a:solidFill>
              <a:latin typeface="Heebo"/>
              <a:ea typeface="Heebo"/>
              <a:cs typeface="Heebo"/>
              <a:sym typeface="Heebo"/>
            </a:endParaRPr>
          </a:p>
        </p:txBody>
      </p:sp>
      <p:sp>
        <p:nvSpPr>
          <p:cNvPr id="835" name="Google Shape;835;p110"/>
          <p:cNvSpPr/>
          <p:nvPr/>
        </p:nvSpPr>
        <p:spPr>
          <a:xfrm>
            <a:off x="1011050" y="2566550"/>
            <a:ext cx="3054600" cy="932700"/>
          </a:xfrm>
          <a:prstGeom prst="roundRect">
            <a:avLst>
              <a:gd fmla="val 16667" name="adj"/>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836" name="Google Shape;836;p110"/>
          <p:cNvSpPr txBox="1"/>
          <p:nvPr/>
        </p:nvSpPr>
        <p:spPr>
          <a:xfrm>
            <a:off x="987950" y="2940350"/>
            <a:ext cx="3223200" cy="42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Design Cognitive Architectures</a:t>
            </a:r>
            <a:endParaRPr sz="1200">
              <a:solidFill>
                <a:srgbClr val="F5F5F5"/>
              </a:solidFill>
              <a:latin typeface="Heebo"/>
              <a:ea typeface="Heebo"/>
              <a:cs typeface="Heebo"/>
              <a:sym typeface="Heebo"/>
            </a:endParaRPr>
          </a:p>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Build complex Agentic Systems.</a:t>
            </a:r>
            <a:endParaRPr sz="1200">
              <a:solidFill>
                <a:srgbClr val="F5F5F5"/>
              </a:solidFill>
              <a:latin typeface="Heebo"/>
              <a:ea typeface="Heebo"/>
              <a:cs typeface="Heebo"/>
              <a:sym typeface="Heebo"/>
            </a:endParaRPr>
          </a:p>
        </p:txBody>
      </p:sp>
      <p:sp>
        <p:nvSpPr>
          <p:cNvPr id="837" name="Google Shape;837;p110"/>
          <p:cNvSpPr txBox="1"/>
          <p:nvPr/>
        </p:nvSpPr>
        <p:spPr>
          <a:xfrm>
            <a:off x="1064150" y="2564400"/>
            <a:ext cx="2958300" cy="50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FFFF00"/>
                </a:solidFill>
                <a:latin typeface="Inter Tight SemiBold"/>
                <a:ea typeface="Inter Tight SemiBold"/>
                <a:cs typeface="Inter Tight SemiBold"/>
                <a:sym typeface="Inter Tight SemiBold"/>
              </a:rPr>
              <a:t>03</a:t>
            </a:r>
            <a:r>
              <a:rPr lang="en" sz="1800">
                <a:solidFill>
                  <a:srgbClr val="FFFF00"/>
                </a:solidFill>
                <a:latin typeface="Inter Tight SemiBold"/>
                <a:ea typeface="Inter Tight SemiBold"/>
                <a:cs typeface="Inter Tight SemiBold"/>
                <a:sym typeface="Inter Tight SemiBold"/>
              </a:rPr>
              <a:t> </a:t>
            </a:r>
            <a:r>
              <a:rPr lang="en" sz="2200">
                <a:solidFill>
                  <a:srgbClr val="FFFF00"/>
                </a:solidFill>
                <a:latin typeface="Inter Tight SemiBold"/>
                <a:ea typeface="Inter Tight SemiBold"/>
                <a:cs typeface="Inter Tight SemiBold"/>
                <a:sym typeface="Inter Tight SemiBold"/>
              </a:rPr>
              <a:t>Agents with Control </a:t>
            </a:r>
            <a:endParaRPr sz="2200">
              <a:solidFill>
                <a:srgbClr val="FFFF00"/>
              </a:solidFill>
              <a:latin typeface="Inter Tight SemiBold"/>
              <a:ea typeface="Inter Tight SemiBold"/>
              <a:cs typeface="Inter Tight SemiBold"/>
              <a:sym typeface="Inter Tight SemiBold"/>
            </a:endParaRPr>
          </a:p>
        </p:txBody>
      </p:sp>
      <p:sp>
        <p:nvSpPr>
          <p:cNvPr id="838" name="Google Shape;838;p110"/>
          <p:cNvSpPr/>
          <p:nvPr/>
        </p:nvSpPr>
        <p:spPr>
          <a:xfrm>
            <a:off x="4885313" y="2567625"/>
            <a:ext cx="3054600" cy="932700"/>
          </a:xfrm>
          <a:prstGeom prst="roundRect">
            <a:avLst>
              <a:gd fmla="val 16667" name="adj"/>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839" name="Google Shape;839;p110"/>
          <p:cNvSpPr txBox="1"/>
          <p:nvPr/>
        </p:nvSpPr>
        <p:spPr>
          <a:xfrm>
            <a:off x="4938413" y="2565475"/>
            <a:ext cx="2595900" cy="50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FFFF00"/>
                </a:solidFill>
                <a:latin typeface="Inter Tight SemiBold"/>
                <a:ea typeface="Inter Tight SemiBold"/>
                <a:cs typeface="Inter Tight SemiBold"/>
                <a:sym typeface="Inter Tight SemiBold"/>
              </a:rPr>
              <a:t>04</a:t>
            </a:r>
            <a:r>
              <a:rPr lang="en" sz="1800">
                <a:solidFill>
                  <a:srgbClr val="FFFF00"/>
                </a:solidFill>
                <a:latin typeface="Inter Tight SemiBold"/>
                <a:ea typeface="Inter Tight SemiBold"/>
                <a:cs typeface="Inter Tight SemiBold"/>
                <a:sym typeface="Inter Tight SemiBold"/>
              </a:rPr>
              <a:t> </a:t>
            </a:r>
            <a:r>
              <a:rPr lang="en" sz="2200">
                <a:solidFill>
                  <a:srgbClr val="FFFF00"/>
                </a:solidFill>
                <a:latin typeface="Inter Tight SemiBold"/>
                <a:ea typeface="Inter Tight SemiBold"/>
                <a:cs typeface="Inter Tight SemiBold"/>
                <a:sym typeface="Inter Tight SemiBold"/>
              </a:rPr>
              <a:t>Deploy &amp; Scale</a:t>
            </a:r>
            <a:endParaRPr sz="2200">
              <a:solidFill>
                <a:srgbClr val="FFFF00"/>
              </a:solidFill>
              <a:latin typeface="Inter Tight SemiBold"/>
              <a:ea typeface="Inter Tight SemiBold"/>
              <a:cs typeface="Inter Tight SemiBold"/>
              <a:sym typeface="Inter Tight SemiBold"/>
            </a:endParaRPr>
          </a:p>
        </p:txBody>
      </p:sp>
      <p:sp>
        <p:nvSpPr>
          <p:cNvPr id="840" name="Google Shape;840;p110"/>
          <p:cNvSpPr txBox="1"/>
          <p:nvPr/>
        </p:nvSpPr>
        <p:spPr>
          <a:xfrm>
            <a:off x="4862213" y="2941425"/>
            <a:ext cx="3054600" cy="42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LangGraph Platform/Server</a:t>
            </a:r>
            <a:endParaRPr sz="1200">
              <a:solidFill>
                <a:srgbClr val="F5F5F5"/>
              </a:solidFill>
              <a:latin typeface="Heebo"/>
              <a:ea typeface="Heebo"/>
              <a:cs typeface="Heebo"/>
              <a:sym typeface="Heebo"/>
            </a:endParaRPr>
          </a:p>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Cloud Native Microservices</a:t>
            </a:r>
            <a:endParaRPr sz="1200">
              <a:solidFill>
                <a:srgbClr val="F5F5F5"/>
              </a:solidFill>
              <a:latin typeface="Heebo"/>
              <a:ea typeface="Heebo"/>
              <a:cs typeface="Heebo"/>
              <a:sym typeface="Heebo"/>
            </a:endParaRPr>
          </a:p>
        </p:txBody>
      </p:sp>
      <p:sp>
        <p:nvSpPr>
          <p:cNvPr id="841" name="Google Shape;841;p110"/>
          <p:cNvSpPr/>
          <p:nvPr/>
        </p:nvSpPr>
        <p:spPr>
          <a:xfrm>
            <a:off x="1011050" y="3861950"/>
            <a:ext cx="3054600" cy="932700"/>
          </a:xfrm>
          <a:prstGeom prst="roundRect">
            <a:avLst>
              <a:gd fmla="val 16667" name="adj"/>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842" name="Google Shape;842;p110"/>
          <p:cNvSpPr txBox="1"/>
          <p:nvPr/>
        </p:nvSpPr>
        <p:spPr>
          <a:xfrm>
            <a:off x="1064150" y="3859800"/>
            <a:ext cx="2595900" cy="50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FFFF00"/>
                </a:solidFill>
                <a:latin typeface="Inter Tight SemiBold"/>
                <a:ea typeface="Inter Tight SemiBold"/>
                <a:cs typeface="Inter Tight SemiBold"/>
                <a:sym typeface="Inter Tight SemiBold"/>
              </a:rPr>
              <a:t>05</a:t>
            </a:r>
            <a:r>
              <a:rPr lang="en" sz="1800">
                <a:solidFill>
                  <a:srgbClr val="FFFF00"/>
                </a:solidFill>
                <a:latin typeface="Inter Tight SemiBold"/>
                <a:ea typeface="Inter Tight SemiBold"/>
                <a:cs typeface="Inter Tight SemiBold"/>
                <a:sym typeface="Inter Tight SemiBold"/>
              </a:rPr>
              <a:t> </a:t>
            </a:r>
            <a:r>
              <a:rPr lang="en" sz="2200">
                <a:solidFill>
                  <a:srgbClr val="FFFF00"/>
                </a:solidFill>
                <a:latin typeface="Inter Tight SemiBold"/>
                <a:ea typeface="Inter Tight SemiBold"/>
                <a:cs typeface="Inter Tight SemiBold"/>
                <a:sym typeface="Inter Tight SemiBold"/>
              </a:rPr>
              <a:t>Hybrid UI</a:t>
            </a:r>
            <a:endParaRPr sz="2200">
              <a:solidFill>
                <a:srgbClr val="FFFF00"/>
              </a:solidFill>
              <a:latin typeface="Inter Tight SemiBold"/>
              <a:ea typeface="Inter Tight SemiBold"/>
              <a:cs typeface="Inter Tight SemiBold"/>
              <a:sym typeface="Inter Tight SemiBold"/>
            </a:endParaRPr>
          </a:p>
        </p:txBody>
      </p:sp>
      <p:sp>
        <p:nvSpPr>
          <p:cNvPr id="843" name="Google Shape;843;p110"/>
          <p:cNvSpPr txBox="1"/>
          <p:nvPr/>
        </p:nvSpPr>
        <p:spPr>
          <a:xfrm>
            <a:off x="1064150" y="4235750"/>
            <a:ext cx="3054600" cy="42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Agentic UX Interface</a:t>
            </a:r>
            <a:endParaRPr sz="1200">
              <a:solidFill>
                <a:srgbClr val="F5F5F5"/>
              </a:solidFill>
              <a:latin typeface="Heebo"/>
              <a:ea typeface="Heebo"/>
              <a:cs typeface="Heebo"/>
              <a:sym typeface="Heebo"/>
            </a:endParaRPr>
          </a:p>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Generative UI</a:t>
            </a:r>
            <a:endParaRPr sz="1200">
              <a:solidFill>
                <a:srgbClr val="F5F5F5"/>
              </a:solidFill>
              <a:latin typeface="Heebo"/>
              <a:ea typeface="Heebo"/>
              <a:cs typeface="Heebo"/>
              <a:sym typeface="Heebo"/>
            </a:endParaRPr>
          </a:p>
        </p:txBody>
      </p:sp>
      <p:sp>
        <p:nvSpPr>
          <p:cNvPr id="844" name="Google Shape;844;p110"/>
          <p:cNvSpPr/>
          <p:nvPr/>
        </p:nvSpPr>
        <p:spPr>
          <a:xfrm>
            <a:off x="4885313" y="3863025"/>
            <a:ext cx="3054600" cy="932700"/>
          </a:xfrm>
          <a:prstGeom prst="roundRect">
            <a:avLst>
              <a:gd fmla="val 16667" name="adj"/>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
        <p:nvSpPr>
          <p:cNvPr id="845" name="Google Shape;845;p110"/>
          <p:cNvSpPr txBox="1"/>
          <p:nvPr/>
        </p:nvSpPr>
        <p:spPr>
          <a:xfrm>
            <a:off x="4938413" y="3860875"/>
            <a:ext cx="2595900" cy="50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FFFF00"/>
                </a:solidFill>
                <a:latin typeface="Inter Tight SemiBold"/>
                <a:ea typeface="Inter Tight SemiBold"/>
                <a:cs typeface="Inter Tight SemiBold"/>
                <a:sym typeface="Inter Tight SemiBold"/>
              </a:rPr>
              <a:t>06</a:t>
            </a:r>
            <a:r>
              <a:rPr lang="en" sz="1800">
                <a:solidFill>
                  <a:srgbClr val="FFFF00"/>
                </a:solidFill>
                <a:latin typeface="Inter Tight SemiBold"/>
                <a:ea typeface="Inter Tight SemiBold"/>
                <a:cs typeface="Inter Tight SemiBold"/>
                <a:sym typeface="Inter Tight SemiBold"/>
              </a:rPr>
              <a:t> </a:t>
            </a:r>
            <a:r>
              <a:rPr lang="en" sz="2200">
                <a:solidFill>
                  <a:srgbClr val="FFFF00"/>
                </a:solidFill>
                <a:latin typeface="Inter Tight SemiBold"/>
                <a:ea typeface="Inter Tight SemiBold"/>
                <a:cs typeface="Inter Tight SemiBold"/>
                <a:sym typeface="Inter Tight SemiBold"/>
              </a:rPr>
              <a:t>Monitor &amp; Evals</a:t>
            </a:r>
            <a:endParaRPr sz="2200">
              <a:solidFill>
                <a:srgbClr val="FFFF00"/>
              </a:solidFill>
              <a:latin typeface="Inter Tight SemiBold"/>
              <a:ea typeface="Inter Tight SemiBold"/>
              <a:cs typeface="Inter Tight SemiBold"/>
              <a:sym typeface="Inter Tight SemiBold"/>
            </a:endParaRPr>
          </a:p>
        </p:txBody>
      </p:sp>
      <p:sp>
        <p:nvSpPr>
          <p:cNvPr id="846" name="Google Shape;846;p110"/>
          <p:cNvSpPr txBox="1"/>
          <p:nvPr/>
        </p:nvSpPr>
        <p:spPr>
          <a:xfrm>
            <a:off x="4938413" y="4236825"/>
            <a:ext cx="3054600" cy="42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5F5F5"/>
              </a:buClr>
              <a:buSzPts val="1200"/>
              <a:buFont typeface="Heebo"/>
              <a:buChar char="-"/>
            </a:pPr>
            <a:r>
              <a:rPr lang="en" sz="1200">
                <a:solidFill>
                  <a:srgbClr val="F5F5F5"/>
                </a:solidFill>
                <a:latin typeface="Heebo"/>
                <a:ea typeface="Heebo"/>
                <a:cs typeface="Heebo"/>
                <a:sym typeface="Heebo"/>
              </a:rPr>
              <a:t>Using LangSmith collaborate, test</a:t>
            </a:r>
            <a:endParaRPr sz="1200">
              <a:solidFill>
                <a:srgbClr val="F5F5F5"/>
              </a:solidFill>
              <a:latin typeface="Heebo"/>
              <a:ea typeface="Heebo"/>
              <a:cs typeface="Heebo"/>
              <a:sym typeface="Heebo"/>
            </a:endParaRPr>
          </a:p>
          <a:p>
            <a:pPr indent="0" lvl="0" marL="457200" rtl="0" algn="l">
              <a:spcBef>
                <a:spcPts val="0"/>
              </a:spcBef>
              <a:spcAft>
                <a:spcPts val="0"/>
              </a:spcAft>
              <a:buNone/>
            </a:pPr>
            <a:r>
              <a:rPr lang="en" sz="1200">
                <a:solidFill>
                  <a:srgbClr val="F5F5F5"/>
                </a:solidFill>
                <a:latin typeface="Heebo"/>
                <a:ea typeface="Heebo"/>
                <a:cs typeface="Heebo"/>
                <a:sym typeface="Heebo"/>
              </a:rPr>
              <a:t>&amp; monitor your LLM applications.</a:t>
            </a:r>
            <a:endParaRPr sz="1200">
              <a:solidFill>
                <a:srgbClr val="F5F5F5"/>
              </a:solidFill>
              <a:latin typeface="Heebo"/>
              <a:ea typeface="Heebo"/>
              <a:cs typeface="Heebo"/>
              <a:sym typeface="Heeb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1"/>
          <p:cNvSpPr txBox="1"/>
          <p:nvPr/>
        </p:nvSpPr>
        <p:spPr>
          <a:xfrm>
            <a:off x="491400" y="3688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Inter Tight SemiBold"/>
                <a:ea typeface="Inter Tight SemiBold"/>
                <a:cs typeface="Inter Tight SemiBold"/>
                <a:sym typeface="Inter Tight SemiBold"/>
              </a:rPr>
              <a:t>Knowledge Engine</a:t>
            </a:r>
            <a:endParaRPr sz="3000">
              <a:solidFill>
                <a:schemeClr val="dk2"/>
              </a:solidFill>
              <a:latin typeface="Inter Tight SemiBold"/>
              <a:ea typeface="Inter Tight SemiBold"/>
              <a:cs typeface="Inter Tight SemiBold"/>
              <a:sym typeface="Inter Tight SemiBold"/>
            </a:endParaRPr>
          </a:p>
        </p:txBody>
      </p:sp>
      <p:sp>
        <p:nvSpPr>
          <p:cNvPr id="852" name="Google Shape;852;p111"/>
          <p:cNvSpPr txBox="1"/>
          <p:nvPr/>
        </p:nvSpPr>
        <p:spPr>
          <a:xfrm>
            <a:off x="491400" y="987150"/>
            <a:ext cx="4647300" cy="3449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5F5F5"/>
              </a:buClr>
              <a:buSzPts val="1600"/>
              <a:buFont typeface="Nunito"/>
              <a:buAutoNum type="arabicPeriod"/>
            </a:pPr>
            <a:r>
              <a:rPr b="1" lang="en" sz="1600">
                <a:solidFill>
                  <a:srgbClr val="F5F5F5"/>
                </a:solidFill>
                <a:latin typeface="Heebo"/>
                <a:ea typeface="Heebo"/>
                <a:cs typeface="Heebo"/>
                <a:sym typeface="Heebo"/>
              </a:rPr>
              <a:t>What is Memory?</a:t>
            </a:r>
            <a:endParaRPr b="1" sz="1600">
              <a:solidFill>
                <a:srgbClr val="F5F5F5"/>
              </a:solidFill>
              <a:latin typeface="Heebo"/>
              <a:ea typeface="Heebo"/>
              <a:cs typeface="Heebo"/>
              <a:sym typeface="Heebo"/>
            </a:endParaRPr>
          </a:p>
          <a:p>
            <a:pPr indent="0" lvl="0" marL="457200" rtl="0" algn="l">
              <a:spcBef>
                <a:spcPts val="0"/>
              </a:spcBef>
              <a:spcAft>
                <a:spcPts val="0"/>
              </a:spcAft>
              <a:buNone/>
            </a:pPr>
            <a:r>
              <a:rPr lang="en">
                <a:solidFill>
                  <a:srgbClr val="F5F5F5"/>
                </a:solidFill>
                <a:latin typeface="Heebo"/>
                <a:ea typeface="Heebo"/>
                <a:cs typeface="Heebo"/>
                <a:sym typeface="Heebo"/>
              </a:rPr>
              <a:t>C</a:t>
            </a:r>
            <a:r>
              <a:rPr lang="en">
                <a:solidFill>
                  <a:srgbClr val="F5F5F5"/>
                </a:solidFill>
                <a:latin typeface="Heebo"/>
                <a:ea typeface="Heebo"/>
                <a:cs typeface="Heebo"/>
                <a:sym typeface="Heebo"/>
              </a:rPr>
              <a:t>ognitive function for </a:t>
            </a:r>
            <a:r>
              <a:rPr lang="en">
                <a:solidFill>
                  <a:schemeClr val="dk1"/>
                </a:solidFill>
                <a:latin typeface="Heebo"/>
                <a:ea typeface="Heebo"/>
                <a:cs typeface="Heebo"/>
                <a:sym typeface="Heebo"/>
              </a:rPr>
              <a:t>people </a:t>
            </a:r>
            <a:r>
              <a:rPr lang="en">
                <a:solidFill>
                  <a:srgbClr val="F5F5F5"/>
                </a:solidFill>
                <a:latin typeface="Heebo"/>
                <a:ea typeface="Heebo"/>
                <a:cs typeface="Heebo"/>
                <a:sym typeface="Heebo"/>
              </a:rPr>
              <a:t>to store, retrieve, and use info. to understand their present and future.</a:t>
            </a:r>
            <a:endParaRPr>
              <a:solidFill>
                <a:srgbClr val="F5F5F5"/>
              </a:solidFill>
              <a:latin typeface="Heebo"/>
              <a:ea typeface="Heebo"/>
              <a:cs typeface="Heebo"/>
              <a:sym typeface="Heebo"/>
            </a:endParaRPr>
          </a:p>
          <a:p>
            <a:pPr indent="0" lvl="0" marL="457200" rtl="0" algn="l">
              <a:spcBef>
                <a:spcPts val="0"/>
              </a:spcBef>
              <a:spcAft>
                <a:spcPts val="0"/>
              </a:spcAft>
              <a:buNone/>
            </a:pPr>
            <a:r>
              <a:t/>
            </a:r>
            <a:endParaRPr>
              <a:solidFill>
                <a:srgbClr val="F5F5F5"/>
              </a:solidFill>
              <a:latin typeface="Heebo"/>
              <a:ea typeface="Heebo"/>
              <a:cs typeface="Heebo"/>
              <a:sym typeface="Heebo"/>
            </a:endParaRPr>
          </a:p>
          <a:p>
            <a:pPr indent="-330200" lvl="0" marL="457200" rtl="0" algn="l">
              <a:spcBef>
                <a:spcPts val="0"/>
              </a:spcBef>
              <a:spcAft>
                <a:spcPts val="0"/>
              </a:spcAft>
              <a:buClr>
                <a:srgbClr val="F5F5F5"/>
              </a:buClr>
              <a:buSzPts val="1600"/>
              <a:buFont typeface="Nunito"/>
              <a:buAutoNum type="arabicPeriod"/>
            </a:pPr>
            <a:r>
              <a:rPr b="1" lang="en" sz="1600">
                <a:solidFill>
                  <a:srgbClr val="F5F5F5"/>
                </a:solidFill>
                <a:latin typeface="Heebo"/>
                <a:ea typeface="Heebo"/>
                <a:cs typeface="Heebo"/>
                <a:sym typeface="Heebo"/>
              </a:rPr>
              <a:t>User Memories for AI Agents</a:t>
            </a:r>
            <a:endParaRPr sz="1600">
              <a:solidFill>
                <a:srgbClr val="F5F5F5"/>
              </a:solidFill>
              <a:latin typeface="Heebo"/>
              <a:ea typeface="Heebo"/>
              <a:cs typeface="Heebo"/>
              <a:sym typeface="Heebo"/>
            </a:endParaRPr>
          </a:p>
          <a:p>
            <a:pPr indent="0" lvl="0" marL="457200" rtl="0" algn="l">
              <a:spcBef>
                <a:spcPts val="0"/>
              </a:spcBef>
              <a:spcAft>
                <a:spcPts val="0"/>
              </a:spcAft>
              <a:buNone/>
            </a:pPr>
            <a:r>
              <a:rPr lang="en">
                <a:solidFill>
                  <a:srgbClr val="F5F5F5"/>
                </a:solidFill>
                <a:latin typeface="Heebo"/>
                <a:ea typeface="Heebo"/>
                <a:cs typeface="Heebo"/>
                <a:sym typeface="Heebo"/>
              </a:rPr>
              <a:t>To</a:t>
            </a:r>
            <a:r>
              <a:rPr lang="en">
                <a:solidFill>
                  <a:srgbClr val="F5F5F5"/>
                </a:solidFill>
                <a:latin typeface="Heebo"/>
                <a:ea typeface="Heebo"/>
                <a:cs typeface="Heebo"/>
                <a:sym typeface="Heebo"/>
              </a:rPr>
              <a:t> understand user needs and make decisions.</a:t>
            </a:r>
            <a:endParaRPr>
              <a:solidFill>
                <a:srgbClr val="F5F5F5"/>
              </a:solidFill>
              <a:latin typeface="Heebo"/>
              <a:ea typeface="Heebo"/>
              <a:cs typeface="Heebo"/>
              <a:sym typeface="Heebo"/>
            </a:endParaRPr>
          </a:p>
          <a:p>
            <a:pPr indent="0" lvl="0" marL="457200" rtl="0" algn="l">
              <a:spcBef>
                <a:spcPts val="0"/>
              </a:spcBef>
              <a:spcAft>
                <a:spcPts val="0"/>
              </a:spcAft>
              <a:buNone/>
            </a:pPr>
            <a:r>
              <a:t/>
            </a:r>
            <a:endParaRPr>
              <a:solidFill>
                <a:srgbClr val="F5F5F5"/>
              </a:solidFill>
              <a:latin typeface="Heebo"/>
              <a:ea typeface="Heebo"/>
              <a:cs typeface="Heebo"/>
              <a:sym typeface="Heebo"/>
            </a:endParaRPr>
          </a:p>
          <a:p>
            <a:pPr indent="-330200" lvl="0" marL="457200" rtl="0" algn="l">
              <a:spcBef>
                <a:spcPts val="0"/>
              </a:spcBef>
              <a:spcAft>
                <a:spcPts val="0"/>
              </a:spcAft>
              <a:buClr>
                <a:srgbClr val="F5F5F5"/>
              </a:buClr>
              <a:buSzPts val="1600"/>
              <a:buFont typeface="Nunito"/>
              <a:buAutoNum type="arabicPeriod"/>
            </a:pPr>
            <a:r>
              <a:rPr b="1" lang="en" sz="1600">
                <a:solidFill>
                  <a:srgbClr val="F5F5F5"/>
                </a:solidFill>
                <a:latin typeface="Heebo"/>
                <a:ea typeface="Heebo"/>
                <a:cs typeface="Heebo"/>
                <a:sym typeface="Heebo"/>
              </a:rPr>
              <a:t>Knowledge Graphs:</a:t>
            </a:r>
            <a:endParaRPr sz="1600">
              <a:solidFill>
                <a:srgbClr val="F5F5F5"/>
              </a:solidFill>
              <a:latin typeface="Heebo"/>
              <a:ea typeface="Heebo"/>
              <a:cs typeface="Heebo"/>
              <a:sym typeface="Heebo"/>
            </a:endParaRPr>
          </a:p>
          <a:p>
            <a:pPr indent="0" lvl="0" marL="457200" rtl="0" algn="l">
              <a:spcBef>
                <a:spcPts val="0"/>
              </a:spcBef>
              <a:spcAft>
                <a:spcPts val="0"/>
              </a:spcAft>
              <a:buNone/>
            </a:pPr>
            <a:r>
              <a:rPr lang="en">
                <a:solidFill>
                  <a:srgbClr val="F5F5F5"/>
                </a:solidFill>
                <a:latin typeface="Heebo"/>
                <a:ea typeface="Heebo"/>
                <a:cs typeface="Heebo"/>
                <a:sym typeface="Heebo"/>
              </a:rPr>
              <a:t>A way to organize and connect different pieces of information, like creating a digital map of user data and application knowledge. </a:t>
            </a:r>
            <a:endParaRPr>
              <a:solidFill>
                <a:srgbClr val="F5F5F5"/>
              </a:solidFill>
              <a:latin typeface="Heebo"/>
              <a:ea typeface="Heebo"/>
              <a:cs typeface="Heebo"/>
              <a:sym typeface="Heebo"/>
            </a:endParaRPr>
          </a:p>
          <a:p>
            <a:pPr indent="0" lvl="0" marL="457200" rtl="0" algn="l">
              <a:spcBef>
                <a:spcPts val="0"/>
              </a:spcBef>
              <a:spcAft>
                <a:spcPts val="0"/>
              </a:spcAft>
              <a:buNone/>
            </a:pPr>
            <a:r>
              <a:t/>
            </a:r>
            <a:endParaRPr>
              <a:solidFill>
                <a:srgbClr val="F5F5F5"/>
              </a:solidFill>
              <a:latin typeface="Heebo"/>
              <a:ea typeface="Heebo"/>
              <a:cs typeface="Heebo"/>
              <a:sym typeface="Heebo"/>
            </a:endParaRPr>
          </a:p>
          <a:p>
            <a:pPr indent="-330200" lvl="0" marL="457200" rtl="0" algn="l">
              <a:spcBef>
                <a:spcPts val="0"/>
              </a:spcBef>
              <a:spcAft>
                <a:spcPts val="0"/>
              </a:spcAft>
              <a:buClr>
                <a:srgbClr val="F5F5F5"/>
              </a:buClr>
              <a:buSzPts val="1600"/>
              <a:buFont typeface="Nunito"/>
              <a:buAutoNum type="arabicPeriod"/>
            </a:pPr>
            <a:r>
              <a:rPr b="1" lang="en" sz="1600">
                <a:solidFill>
                  <a:srgbClr val="F5F5F5"/>
                </a:solidFill>
                <a:latin typeface="Heebo"/>
                <a:ea typeface="Heebo"/>
                <a:cs typeface="Heebo"/>
                <a:sym typeface="Heebo"/>
              </a:rPr>
              <a:t>Create Knowledge Graphs for User Memories and Application Data Storage</a:t>
            </a:r>
            <a:endParaRPr b="1" sz="1600">
              <a:solidFill>
                <a:srgbClr val="F5F5F5"/>
              </a:solidFill>
              <a:latin typeface="Heebo"/>
              <a:ea typeface="Heebo"/>
              <a:cs typeface="Heebo"/>
              <a:sym typeface="Heebo"/>
            </a:endParaRPr>
          </a:p>
          <a:p>
            <a:pPr indent="0" lvl="0" marL="0" rtl="0" algn="l">
              <a:spcBef>
                <a:spcPts val="0"/>
              </a:spcBef>
              <a:spcAft>
                <a:spcPts val="0"/>
              </a:spcAft>
              <a:buNone/>
            </a:pPr>
            <a:r>
              <a:t/>
            </a:r>
            <a:endParaRPr b="1">
              <a:solidFill>
                <a:srgbClr val="F5F5F5"/>
              </a:solidFill>
              <a:latin typeface="Heebo"/>
              <a:ea typeface="Heebo"/>
              <a:cs typeface="Heebo"/>
              <a:sym typeface="Heebo"/>
            </a:endParaRPr>
          </a:p>
        </p:txBody>
      </p:sp>
      <p:pic>
        <p:nvPicPr>
          <p:cNvPr id="853" name="Google Shape;853;p111"/>
          <p:cNvPicPr preferRelativeResize="0"/>
          <p:nvPr/>
        </p:nvPicPr>
        <p:blipFill>
          <a:blip r:embed="rId3">
            <a:alphaModFix/>
          </a:blip>
          <a:stretch>
            <a:fillRect/>
          </a:stretch>
        </p:blipFill>
        <p:spPr>
          <a:xfrm>
            <a:off x="5138701" y="614738"/>
            <a:ext cx="3729000" cy="41942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Core Interface</a:t>
            </a:r>
            <a:endParaRPr/>
          </a:p>
        </p:txBody>
      </p:sp>
      <p:sp>
        <p:nvSpPr>
          <p:cNvPr id="859" name="Google Shape;859;p112"/>
          <p:cNvSpPr txBox="1"/>
          <p:nvPr>
            <p:ph idx="2" type="title"/>
          </p:nvPr>
        </p:nvSpPr>
        <p:spPr>
          <a:xfrm>
            <a:off x="720000" y="1521750"/>
            <a:ext cx="25320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LangChain</a:t>
            </a:r>
            <a:endParaRPr sz="2400"/>
          </a:p>
        </p:txBody>
      </p:sp>
      <p:sp>
        <p:nvSpPr>
          <p:cNvPr id="860" name="Google Shape;860;p112"/>
          <p:cNvSpPr txBox="1"/>
          <p:nvPr>
            <p:ph idx="3" type="title"/>
          </p:nvPr>
        </p:nvSpPr>
        <p:spPr>
          <a:xfrm>
            <a:off x="720000" y="3260025"/>
            <a:ext cx="23433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Modern Python</a:t>
            </a:r>
            <a:endParaRPr sz="2400"/>
          </a:p>
        </p:txBody>
      </p:sp>
      <p:sp>
        <p:nvSpPr>
          <p:cNvPr id="861" name="Google Shape;861;p112"/>
          <p:cNvSpPr txBox="1"/>
          <p:nvPr>
            <p:ph idx="1" type="subTitle"/>
          </p:nvPr>
        </p:nvSpPr>
        <p:spPr>
          <a:xfrm>
            <a:off x="720000" y="1969300"/>
            <a:ext cx="32865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AI First ToolKit with R</a:t>
            </a:r>
            <a:r>
              <a:rPr lang="en" sz="1600"/>
              <a:t>educed vendor lock-in in your LLM infrastructure design.</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62" name="Google Shape;862;p112"/>
          <p:cNvSpPr txBox="1"/>
          <p:nvPr>
            <p:ph idx="13" type="subTitle"/>
          </p:nvPr>
        </p:nvSpPr>
        <p:spPr>
          <a:xfrm>
            <a:off x="720000" y="3707625"/>
            <a:ext cx="32334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a:t>
            </a:r>
            <a:r>
              <a:rPr lang="en" sz="1600"/>
              <a:t>nabling rapid development of AI Components and Intelligent Agents</a:t>
            </a:r>
            <a:endParaRPr sz="1600"/>
          </a:p>
        </p:txBody>
      </p:sp>
      <p:pic>
        <p:nvPicPr>
          <p:cNvPr id="863" name="Google Shape;863;p112"/>
          <p:cNvPicPr preferRelativeResize="0"/>
          <p:nvPr/>
        </p:nvPicPr>
        <p:blipFill>
          <a:blip r:embed="rId3">
            <a:alphaModFix/>
          </a:blip>
          <a:stretch>
            <a:fillRect/>
          </a:stretch>
        </p:blipFill>
        <p:spPr>
          <a:xfrm>
            <a:off x="4006475" y="1017725"/>
            <a:ext cx="4521026" cy="382097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rPr>
              <a:t>LangGraph</a:t>
            </a:r>
            <a:r>
              <a:rPr lang="en"/>
              <a:t> </a:t>
            </a:r>
            <a:r>
              <a:rPr lang="en">
                <a:solidFill>
                  <a:schemeClr val="dk2"/>
                </a:solidFill>
              </a:rPr>
              <a:t>- </a:t>
            </a:r>
            <a:r>
              <a:rPr lang="en">
                <a:solidFill>
                  <a:schemeClr val="dk2"/>
                </a:solidFill>
              </a:rPr>
              <a:t>Build Agents with Control</a:t>
            </a:r>
            <a:endParaRPr/>
          </a:p>
        </p:txBody>
      </p:sp>
      <p:sp>
        <p:nvSpPr>
          <p:cNvPr id="869" name="Google Shape;869;p113"/>
          <p:cNvSpPr txBox="1"/>
          <p:nvPr>
            <p:ph idx="1" type="subTitle"/>
          </p:nvPr>
        </p:nvSpPr>
        <p:spPr>
          <a:xfrm>
            <a:off x="720000" y="1314325"/>
            <a:ext cx="3660600" cy="2988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1600"/>
              <a:t>Orchestration framework for controllable agentic workflows</a:t>
            </a:r>
            <a:endParaRPr sz="1600"/>
          </a:p>
          <a:p>
            <a:pPr indent="0" lvl="0" marL="0" rtl="0" algn="l">
              <a:spcBef>
                <a:spcPts val="0"/>
              </a:spcBef>
              <a:spcAft>
                <a:spcPts val="0"/>
              </a:spcAft>
              <a:buNone/>
            </a:pPr>
            <a:r>
              <a:t/>
            </a:r>
            <a:endParaRPr sz="1600"/>
          </a:p>
          <a:p>
            <a:pPr indent="-368300" lvl="0" marL="457200" rtl="0" algn="l">
              <a:spcBef>
                <a:spcPts val="0"/>
              </a:spcBef>
              <a:spcAft>
                <a:spcPts val="0"/>
              </a:spcAft>
              <a:buSzPts val="2200"/>
              <a:buChar char="●"/>
            </a:pPr>
            <a:r>
              <a:rPr lang="en" sz="1600"/>
              <a:t>Gain precision and control to build agents that reliably handle complex tasks. </a:t>
            </a:r>
            <a:endParaRPr sz="1600"/>
          </a:p>
          <a:p>
            <a:pPr indent="0" lvl="0" marL="0" rtl="0" algn="l">
              <a:spcBef>
                <a:spcPts val="0"/>
              </a:spcBef>
              <a:spcAft>
                <a:spcPts val="0"/>
              </a:spcAft>
              <a:buNone/>
            </a:pPr>
            <a:r>
              <a:t/>
            </a:r>
            <a:endParaRPr sz="1600"/>
          </a:p>
          <a:p>
            <a:pPr indent="-368300" lvl="0" marL="457200" rtl="0" algn="l">
              <a:spcBef>
                <a:spcPts val="0"/>
              </a:spcBef>
              <a:spcAft>
                <a:spcPts val="0"/>
              </a:spcAft>
              <a:buSzPts val="2200"/>
              <a:buChar char="●"/>
            </a:pPr>
            <a:r>
              <a:rPr lang="en" sz="1600"/>
              <a:t>Controllable cognitive architecture for any task</a:t>
            </a:r>
            <a:endParaRPr sz="1600"/>
          </a:p>
          <a:p>
            <a:pPr indent="0" lvl="0" marL="0" rtl="0" algn="l">
              <a:spcBef>
                <a:spcPts val="0"/>
              </a:spcBef>
              <a:spcAft>
                <a:spcPts val="0"/>
              </a:spcAft>
              <a:buNone/>
            </a:pPr>
            <a:r>
              <a:t/>
            </a:r>
            <a:endParaRPr sz="1600"/>
          </a:p>
          <a:p>
            <a:pPr indent="-368300" lvl="0" marL="457200" rtl="0" algn="l">
              <a:spcBef>
                <a:spcPts val="0"/>
              </a:spcBef>
              <a:spcAft>
                <a:spcPts val="0"/>
              </a:spcAft>
              <a:buSzPts val="2200"/>
              <a:buChar char="●"/>
            </a:pPr>
            <a:r>
              <a:rPr lang="en" sz="1600"/>
              <a:t>Autonomous, but well‑behaved multi agent workflows</a:t>
            </a:r>
            <a:endParaRPr sz="1600"/>
          </a:p>
        </p:txBody>
      </p:sp>
      <p:pic>
        <p:nvPicPr>
          <p:cNvPr id="870" name="Google Shape;870;p113"/>
          <p:cNvPicPr preferRelativeResize="0"/>
          <p:nvPr/>
        </p:nvPicPr>
        <p:blipFill>
          <a:blip r:embed="rId3">
            <a:alphaModFix/>
          </a:blip>
          <a:stretch>
            <a:fillRect/>
          </a:stretch>
        </p:blipFill>
        <p:spPr>
          <a:xfrm>
            <a:off x="4481775" y="1477375"/>
            <a:ext cx="4458601" cy="310714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4"/>
          <p:cNvSpPr txBox="1"/>
          <p:nvPr>
            <p:ph type="title"/>
          </p:nvPr>
        </p:nvSpPr>
        <p:spPr>
          <a:xfrm>
            <a:off x="645975" y="2000725"/>
            <a:ext cx="37491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LangGraph Platform</a:t>
            </a:r>
            <a:endParaRPr sz="3000"/>
          </a:p>
        </p:txBody>
      </p:sp>
      <p:sp>
        <p:nvSpPr>
          <p:cNvPr id="876" name="Google Shape;876;p114"/>
          <p:cNvSpPr txBox="1"/>
          <p:nvPr>
            <p:ph idx="1" type="subTitle"/>
          </p:nvPr>
        </p:nvSpPr>
        <p:spPr>
          <a:xfrm>
            <a:off x="798400" y="2683452"/>
            <a:ext cx="3492600" cy="12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Commercial solution for deploying agentic applications to production</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G</a:t>
            </a:r>
            <a:r>
              <a:rPr lang="en" sz="1400"/>
              <a:t>ives scalable Agentic Infrastructure for your Agents.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LangSmith</a:t>
            </a:r>
            <a:r>
              <a:rPr lang="en" sz="1400"/>
              <a:t> helps to debug, test, deploy, and monitoring workflows.</a:t>
            </a:r>
            <a:endParaRPr/>
          </a:p>
        </p:txBody>
      </p:sp>
      <p:sp>
        <p:nvSpPr>
          <p:cNvPr id="877" name="Google Shape;877;p114"/>
          <p:cNvSpPr txBox="1"/>
          <p:nvPr>
            <p:ph idx="2" type="title"/>
          </p:nvPr>
        </p:nvSpPr>
        <p:spPr>
          <a:xfrm>
            <a:off x="2825700" y="823150"/>
            <a:ext cx="38214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Deploy </a:t>
            </a:r>
            <a:r>
              <a:rPr lang="en" sz="4300"/>
              <a:t>&amp; Scale</a:t>
            </a:r>
            <a:endParaRPr sz="4300"/>
          </a:p>
        </p:txBody>
      </p:sp>
      <p:sp>
        <p:nvSpPr>
          <p:cNvPr id="878" name="Google Shape;878;p114"/>
          <p:cNvSpPr txBox="1"/>
          <p:nvPr>
            <p:ph idx="3" type="subTitle"/>
          </p:nvPr>
        </p:nvSpPr>
        <p:spPr>
          <a:xfrm>
            <a:off x="2825688" y="1505850"/>
            <a:ext cx="34926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Your Agentic AI Solutions will live in Cloud</a:t>
            </a:r>
            <a:endParaRPr/>
          </a:p>
        </p:txBody>
      </p:sp>
      <p:sp>
        <p:nvSpPr>
          <p:cNvPr id="879" name="Google Shape;879;p114"/>
          <p:cNvSpPr txBox="1"/>
          <p:nvPr>
            <p:ph idx="4" type="title"/>
          </p:nvPr>
        </p:nvSpPr>
        <p:spPr>
          <a:xfrm>
            <a:off x="4853000" y="2000725"/>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Self Hosted</a:t>
            </a:r>
            <a:endParaRPr sz="3000"/>
          </a:p>
        </p:txBody>
      </p:sp>
      <p:sp>
        <p:nvSpPr>
          <p:cNvPr id="880" name="Google Shape;880;p114"/>
          <p:cNvSpPr txBox="1"/>
          <p:nvPr>
            <p:ph idx="5" type="subTitle"/>
          </p:nvPr>
        </p:nvSpPr>
        <p:spPr>
          <a:xfrm>
            <a:off x="4853013" y="2683449"/>
            <a:ext cx="3492600" cy="387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a:t>Option 1: </a:t>
            </a:r>
            <a:r>
              <a:rPr lang="en"/>
              <a:t>Use LangGraph Self Hosted Option to use their Agentic Infrastructure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b="1" lang="en"/>
              <a:t>Option 2: </a:t>
            </a:r>
            <a:r>
              <a:rPr lang="en"/>
              <a:t>Build your own Agentic Infrastructure and </a:t>
            </a:r>
            <a:r>
              <a:rPr lang="en"/>
              <a:t>Deploy</a:t>
            </a:r>
            <a:r>
              <a:rPr lang="en"/>
              <a:t> on the Cloud of your Choice.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15"/>
          <p:cNvSpPr txBox="1"/>
          <p:nvPr/>
        </p:nvSpPr>
        <p:spPr>
          <a:xfrm>
            <a:off x="720000" y="2926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Inter Tight SemiBold"/>
                <a:ea typeface="Inter Tight SemiBold"/>
                <a:cs typeface="Inter Tight SemiBold"/>
                <a:sym typeface="Inter Tight SemiBold"/>
              </a:rPr>
              <a:t>Speed &amp; Agility in Agentic AI Development</a:t>
            </a:r>
            <a:endParaRPr sz="3000">
              <a:solidFill>
                <a:schemeClr val="dk2"/>
              </a:solidFill>
              <a:latin typeface="Inter Tight SemiBold"/>
              <a:ea typeface="Inter Tight SemiBold"/>
              <a:cs typeface="Inter Tight SemiBold"/>
              <a:sym typeface="Inter Tight SemiBold"/>
            </a:endParaRPr>
          </a:p>
        </p:txBody>
      </p:sp>
      <p:pic>
        <p:nvPicPr>
          <p:cNvPr id="886" name="Google Shape;886;p115"/>
          <p:cNvPicPr preferRelativeResize="0"/>
          <p:nvPr/>
        </p:nvPicPr>
        <p:blipFill rotWithShape="1">
          <a:blip r:embed="rId3">
            <a:alphaModFix/>
          </a:blip>
          <a:srcRect b="4680" l="0" r="0" t="0"/>
          <a:stretch/>
        </p:blipFill>
        <p:spPr>
          <a:xfrm>
            <a:off x="1908962" y="2868850"/>
            <a:ext cx="5326076" cy="2274650"/>
          </a:xfrm>
          <a:prstGeom prst="rect">
            <a:avLst/>
          </a:prstGeom>
          <a:noFill/>
          <a:ln>
            <a:noFill/>
          </a:ln>
        </p:spPr>
      </p:pic>
      <p:sp>
        <p:nvSpPr>
          <p:cNvPr id="887" name="Google Shape;887;p115"/>
          <p:cNvSpPr txBox="1"/>
          <p:nvPr/>
        </p:nvSpPr>
        <p:spPr>
          <a:xfrm>
            <a:off x="813475" y="935300"/>
            <a:ext cx="7180800" cy="1512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5F5F5"/>
              </a:buClr>
              <a:buSzPts val="1800"/>
              <a:buFont typeface="Heebo"/>
              <a:buAutoNum type="arabicPeriod"/>
            </a:pPr>
            <a:r>
              <a:rPr b="1" lang="en" sz="1800">
                <a:solidFill>
                  <a:srgbClr val="F5F5F5"/>
                </a:solidFill>
                <a:latin typeface="Heebo"/>
                <a:ea typeface="Heebo"/>
                <a:cs typeface="Heebo"/>
                <a:sym typeface="Heebo"/>
              </a:rPr>
              <a:t>Build Faster</a:t>
            </a:r>
            <a:endParaRPr b="1" sz="1800">
              <a:solidFill>
                <a:srgbClr val="F5F5F5"/>
              </a:solidFill>
              <a:latin typeface="Heebo"/>
              <a:ea typeface="Heebo"/>
              <a:cs typeface="Heebo"/>
              <a:sym typeface="Heebo"/>
            </a:endParaRPr>
          </a:p>
          <a:p>
            <a:pPr indent="-304800" lvl="0" marL="914400" rtl="0" algn="l">
              <a:spcBef>
                <a:spcPts val="0"/>
              </a:spcBef>
              <a:spcAft>
                <a:spcPts val="0"/>
              </a:spcAft>
              <a:buClr>
                <a:srgbClr val="F5F5F5"/>
              </a:buClr>
              <a:buSzPts val="1200"/>
              <a:buFont typeface="Heebo"/>
              <a:buChar char="●"/>
            </a:pPr>
            <a:r>
              <a:rPr lang="en">
                <a:solidFill>
                  <a:srgbClr val="F5F5F5"/>
                </a:solidFill>
                <a:latin typeface="Heebo"/>
                <a:ea typeface="Heebo"/>
                <a:cs typeface="Heebo"/>
                <a:sym typeface="Heebo"/>
              </a:rPr>
              <a:t>AI helps create apps super quickly. Get things done in hours, not months</a:t>
            </a:r>
            <a:endParaRPr>
              <a:solidFill>
                <a:srgbClr val="F5F5F5"/>
              </a:solidFill>
              <a:latin typeface="Heebo"/>
              <a:ea typeface="Heebo"/>
              <a:cs typeface="Heebo"/>
              <a:sym typeface="Heebo"/>
            </a:endParaRPr>
          </a:p>
          <a:p>
            <a:pPr indent="-342900" lvl="0" marL="457200" rtl="0" algn="l">
              <a:spcBef>
                <a:spcPts val="0"/>
              </a:spcBef>
              <a:spcAft>
                <a:spcPts val="0"/>
              </a:spcAft>
              <a:buClr>
                <a:srgbClr val="F5F5F5"/>
              </a:buClr>
              <a:buSzPts val="1800"/>
              <a:buFont typeface="Heebo"/>
              <a:buAutoNum type="arabicPeriod"/>
            </a:pPr>
            <a:r>
              <a:rPr b="1" lang="en" sz="1800">
                <a:solidFill>
                  <a:srgbClr val="F5F5F5"/>
                </a:solidFill>
                <a:latin typeface="Heebo"/>
                <a:ea typeface="Heebo"/>
                <a:cs typeface="Heebo"/>
                <a:sym typeface="Heebo"/>
              </a:rPr>
              <a:t>Code Smarter</a:t>
            </a:r>
            <a:endParaRPr b="1" sz="1800">
              <a:solidFill>
                <a:srgbClr val="F5F5F5"/>
              </a:solidFill>
              <a:latin typeface="Heebo"/>
              <a:ea typeface="Heebo"/>
              <a:cs typeface="Heebo"/>
              <a:sym typeface="Heebo"/>
            </a:endParaRPr>
          </a:p>
          <a:p>
            <a:pPr indent="-304800" lvl="0" marL="914400" rtl="0" algn="l">
              <a:spcBef>
                <a:spcPts val="0"/>
              </a:spcBef>
              <a:spcAft>
                <a:spcPts val="0"/>
              </a:spcAft>
              <a:buClr>
                <a:srgbClr val="F5F5F5"/>
              </a:buClr>
              <a:buSzPts val="1200"/>
              <a:buFont typeface="Heebo"/>
              <a:buChar char="●"/>
            </a:pPr>
            <a:r>
              <a:rPr lang="en">
                <a:solidFill>
                  <a:srgbClr val="F5F5F5"/>
                </a:solidFill>
                <a:latin typeface="Heebo"/>
                <a:ea typeface="Heebo"/>
                <a:cs typeface="Heebo"/>
                <a:sym typeface="Heebo"/>
              </a:rPr>
              <a:t>AI is like a helpful coding buddy. Write code faster and better</a:t>
            </a:r>
            <a:endParaRPr>
              <a:solidFill>
                <a:srgbClr val="F5F5F5"/>
              </a:solidFill>
              <a:latin typeface="Heebo"/>
              <a:ea typeface="Heebo"/>
              <a:cs typeface="Heebo"/>
              <a:sym typeface="Heebo"/>
            </a:endParaRPr>
          </a:p>
          <a:p>
            <a:pPr indent="-342900" lvl="0" marL="457200" rtl="0" algn="l">
              <a:spcBef>
                <a:spcPts val="0"/>
              </a:spcBef>
              <a:spcAft>
                <a:spcPts val="0"/>
              </a:spcAft>
              <a:buClr>
                <a:srgbClr val="F5F5F5"/>
              </a:buClr>
              <a:buSzPts val="1800"/>
              <a:buFont typeface="Heebo"/>
              <a:buAutoNum type="arabicPeriod"/>
            </a:pPr>
            <a:r>
              <a:rPr b="1" lang="en" sz="1800">
                <a:solidFill>
                  <a:srgbClr val="F5F5F5"/>
                </a:solidFill>
                <a:latin typeface="Heebo"/>
                <a:ea typeface="Heebo"/>
                <a:cs typeface="Heebo"/>
                <a:sym typeface="Heebo"/>
              </a:rPr>
              <a:t>Think Big</a:t>
            </a:r>
            <a:endParaRPr sz="1600">
              <a:solidFill>
                <a:srgbClr val="F5F5F5"/>
              </a:solidFill>
              <a:latin typeface="Heebo"/>
              <a:ea typeface="Heebo"/>
              <a:cs typeface="Heebo"/>
              <a:sym typeface="Heebo"/>
            </a:endParaRPr>
          </a:p>
          <a:p>
            <a:pPr indent="-317500" lvl="0" marL="914400" rtl="0" algn="l">
              <a:spcBef>
                <a:spcPts val="0"/>
              </a:spcBef>
              <a:spcAft>
                <a:spcPts val="0"/>
              </a:spcAft>
              <a:buClr>
                <a:srgbClr val="F5F5F5"/>
              </a:buClr>
              <a:buSzPts val="1400"/>
              <a:buFont typeface="Heebo"/>
              <a:buChar char="●"/>
            </a:pPr>
            <a:r>
              <a:rPr lang="en">
                <a:solidFill>
                  <a:srgbClr val="F5F5F5"/>
                </a:solidFill>
                <a:latin typeface="Heebo"/>
                <a:ea typeface="Heebo"/>
                <a:cs typeface="Heebo"/>
                <a:sym typeface="Heebo"/>
              </a:rPr>
              <a:t>Small teams can build amazing things. Turn ideas into apps quickly</a:t>
            </a:r>
            <a:endParaRPr>
              <a:solidFill>
                <a:srgbClr val="F5F5F5"/>
              </a:solidFill>
              <a:latin typeface="Heebo"/>
              <a:ea typeface="Heebo"/>
              <a:cs typeface="Heebo"/>
              <a:sym typeface="Heebo"/>
            </a:endParaRPr>
          </a:p>
          <a:p>
            <a:pPr indent="0" lvl="0" marL="0" rtl="0" algn="l">
              <a:spcBef>
                <a:spcPts val="0"/>
              </a:spcBef>
              <a:spcAft>
                <a:spcPts val="0"/>
              </a:spcAft>
              <a:buNone/>
            </a:pPr>
            <a:r>
              <a:t/>
            </a:r>
            <a:endParaRPr sz="800">
              <a:solidFill>
                <a:srgbClr val="F5F5F5"/>
              </a:solidFill>
              <a:latin typeface="Heebo"/>
              <a:ea typeface="Heebo"/>
              <a:cs typeface="Heebo"/>
              <a:sym typeface="Heebo"/>
            </a:endParaRPr>
          </a:p>
          <a:p>
            <a:pPr indent="0" lvl="0" marL="0" rtl="0" algn="l">
              <a:spcBef>
                <a:spcPts val="0"/>
              </a:spcBef>
              <a:spcAft>
                <a:spcPts val="0"/>
              </a:spcAft>
              <a:buNone/>
            </a:pPr>
            <a:r>
              <a:rPr b="1" lang="en">
                <a:solidFill>
                  <a:srgbClr val="F5F5F5"/>
                </a:solidFill>
                <a:latin typeface="Heebo"/>
                <a:ea typeface="Heebo"/>
                <a:cs typeface="Heebo"/>
                <a:sym typeface="Heebo"/>
              </a:rPr>
              <a:t>Real Example: </a:t>
            </a:r>
            <a:r>
              <a:rPr lang="en">
                <a:solidFill>
                  <a:srgbClr val="F5F5F5"/>
                </a:solidFill>
                <a:latin typeface="Heebo"/>
                <a:ea typeface="Heebo"/>
                <a:cs typeface="Heebo"/>
                <a:sym typeface="Heebo"/>
              </a:rPr>
              <a:t>NVIDIA AI, &amp; Vercel hosted</a:t>
            </a:r>
            <a:r>
              <a:rPr lang="en">
                <a:solidFill>
                  <a:schemeClr val="dk2"/>
                </a:solidFill>
                <a:latin typeface="Heebo"/>
                <a:ea typeface="Heebo"/>
                <a:cs typeface="Heebo"/>
                <a:sym typeface="Heebo"/>
              </a:rPr>
              <a:t> </a:t>
            </a:r>
            <a:r>
              <a:rPr b="1" lang="en" u="sng">
                <a:solidFill>
                  <a:schemeClr val="dk2"/>
                </a:solidFill>
                <a:latin typeface="Heebo"/>
                <a:ea typeface="Heebo"/>
                <a:cs typeface="Heebo"/>
                <a:sym typeface="Heebo"/>
                <a:hlinkClick r:id="rId4">
                  <a:extLst>
                    <a:ext uri="{A12FA001-AC4F-418D-AE19-62706E023703}">
                      <ahyp:hlinkClr val="tx"/>
                    </a:ext>
                  </a:extLst>
                </a:hlinkClick>
              </a:rPr>
              <a:t>world's shortest hackathon</a:t>
            </a:r>
            <a:r>
              <a:rPr lang="en">
                <a:solidFill>
                  <a:srgbClr val="F5F5F5"/>
                </a:solidFill>
                <a:latin typeface="Heebo"/>
                <a:ea typeface="Heebo"/>
                <a:cs typeface="Heebo"/>
                <a:sym typeface="Heebo"/>
              </a:rPr>
              <a:t> (2-hour challenge)</a:t>
            </a:r>
            <a:endParaRPr>
              <a:solidFill>
                <a:srgbClr val="F5F5F5"/>
              </a:solidFill>
              <a:latin typeface="Heebo"/>
              <a:ea typeface="Heebo"/>
              <a:cs typeface="Heebo"/>
              <a:sym typeface="Heeb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5"/>
          <p:cNvPicPr preferRelativeResize="0"/>
          <p:nvPr/>
        </p:nvPicPr>
        <p:blipFill>
          <a:blip r:embed="rId3">
            <a:alphaModFix/>
          </a:blip>
          <a:stretch>
            <a:fillRect/>
          </a:stretch>
        </p:blipFill>
        <p:spPr>
          <a:xfrm>
            <a:off x="152400" y="685800"/>
            <a:ext cx="8839200" cy="4419600"/>
          </a:xfrm>
          <a:prstGeom prst="rect">
            <a:avLst/>
          </a:prstGeom>
          <a:noFill/>
          <a:ln>
            <a:noFill/>
          </a:ln>
        </p:spPr>
      </p:pic>
      <p:sp>
        <p:nvSpPr>
          <p:cNvPr id="287" name="Google Shape;287;p35"/>
          <p:cNvSpPr txBox="1"/>
          <p:nvPr/>
        </p:nvSpPr>
        <p:spPr>
          <a:xfrm>
            <a:off x="1729600" y="192000"/>
            <a:ext cx="563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lt1"/>
                </a:solidFill>
                <a:hlinkClick r:id="rId4">
                  <a:extLst>
                    <a:ext uri="{A12FA001-AC4F-418D-AE19-62706E023703}">
                      <ahyp:hlinkClr val="tx"/>
                    </a:ext>
                  </a:extLst>
                </a:hlinkClick>
              </a:rPr>
              <a:t>https://www.nebuly.com/blog/llm-leaderboards</a:t>
            </a:r>
            <a:r>
              <a:rPr lang="en">
                <a:solidFill>
                  <a:schemeClr val="lt1"/>
                </a:solidFill>
              </a:rPr>
              <a:t> </a:t>
            </a:r>
            <a:endParaRPr>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16"/>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ebo"/>
                <a:ea typeface="Heebo"/>
                <a:cs typeface="Heebo"/>
                <a:sym typeface="Heebo"/>
              </a:rPr>
              <a:t>Key Themes</a:t>
            </a:r>
            <a:endParaRPr b="1" sz="4500">
              <a:latin typeface="Inter Tight"/>
              <a:ea typeface="Inter Tight"/>
              <a:cs typeface="Inter Tight"/>
              <a:sym typeface="Inter Tight"/>
            </a:endParaRPr>
          </a:p>
        </p:txBody>
      </p:sp>
      <p:sp>
        <p:nvSpPr>
          <p:cNvPr id="893" name="Google Shape;893;p116"/>
          <p:cNvSpPr txBox="1"/>
          <p:nvPr>
            <p:ph idx="1" type="body"/>
          </p:nvPr>
        </p:nvSpPr>
        <p:spPr>
          <a:xfrm>
            <a:off x="720000" y="834750"/>
            <a:ext cx="7704000" cy="4105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b="1" lang="en" sz="1500">
                <a:solidFill>
                  <a:schemeClr val="dk2"/>
                </a:solidFill>
              </a:rPr>
              <a:t>Evolution of Generative AI</a:t>
            </a:r>
            <a:r>
              <a:rPr lang="en" sz="1500"/>
              <a:t>: The presentation charts the rapid progress of generative AI, highlighting the role of neural networks, GPUs, and transformers in enabling AI to think, learn, understand, and communicate.</a:t>
            </a:r>
            <a:endParaRPr sz="1500"/>
          </a:p>
          <a:p>
            <a:pPr indent="-323850" lvl="0" marL="457200" rtl="0" algn="l">
              <a:spcBef>
                <a:spcPts val="0"/>
              </a:spcBef>
              <a:spcAft>
                <a:spcPts val="0"/>
              </a:spcAft>
              <a:buSzPts val="1500"/>
              <a:buAutoNum type="arabicPeriod"/>
            </a:pPr>
            <a:r>
              <a:rPr b="1" lang="en" sz="1500">
                <a:solidFill>
                  <a:schemeClr val="dk2"/>
                </a:solidFill>
              </a:rPr>
              <a:t>Agentic AI as the Next Frontier</a:t>
            </a:r>
            <a:r>
              <a:rPr lang="en" sz="1500"/>
              <a:t>: Khan argues that Agentic AI, capable of independent decision-making and action, represents the next significant step in AI development.</a:t>
            </a:r>
            <a:endParaRPr sz="1500"/>
          </a:p>
          <a:p>
            <a:pPr indent="-323850" lvl="0" marL="457200" rtl="0" algn="l">
              <a:spcBef>
                <a:spcPts val="0"/>
              </a:spcBef>
              <a:spcAft>
                <a:spcPts val="0"/>
              </a:spcAft>
              <a:buSzPts val="1500"/>
              <a:buAutoNum type="arabicPeriod"/>
            </a:pPr>
            <a:r>
              <a:rPr b="1" lang="en" sz="1500">
                <a:solidFill>
                  <a:schemeClr val="dk2"/>
                </a:solidFill>
              </a:rPr>
              <a:t>The "AI or Die" Mantra</a:t>
            </a:r>
            <a:r>
              <a:rPr lang="en" sz="1500"/>
              <a:t>: The global race for AI dominance is emphasized, with companies and nations needing to embrace AI to thrive in the future.</a:t>
            </a:r>
            <a:endParaRPr sz="1500"/>
          </a:p>
          <a:p>
            <a:pPr indent="-323850" lvl="0" marL="457200" rtl="0" algn="l">
              <a:spcBef>
                <a:spcPts val="0"/>
              </a:spcBef>
              <a:spcAft>
                <a:spcPts val="0"/>
              </a:spcAft>
              <a:buSzPts val="1500"/>
              <a:buAutoNum type="arabicPeriod"/>
            </a:pPr>
            <a:r>
              <a:rPr b="1" lang="en" sz="1500">
                <a:solidFill>
                  <a:schemeClr val="dk2"/>
                </a:solidFill>
              </a:rPr>
              <a:t>Hybrid UI and the API-AI Nexus</a:t>
            </a:r>
            <a:r>
              <a:rPr lang="en" sz="1500"/>
              <a:t>: The convergence of conversational and graphical interfaces, alongside the growing integration of AI with APIs and cloud platforms, is shaping the development landscape for AI applications.</a:t>
            </a:r>
            <a:endParaRPr sz="1500"/>
          </a:p>
          <a:p>
            <a:pPr indent="-323850" lvl="0" marL="457200" rtl="0" algn="l">
              <a:spcBef>
                <a:spcPts val="0"/>
              </a:spcBef>
              <a:spcAft>
                <a:spcPts val="0"/>
              </a:spcAft>
              <a:buSzPts val="1500"/>
              <a:buAutoNum type="arabicPeriod"/>
            </a:pPr>
            <a:r>
              <a:rPr b="1" lang="en" sz="1500">
                <a:solidFill>
                  <a:schemeClr val="dk2"/>
                </a:solidFill>
              </a:rPr>
              <a:t>The Potential of One-Person Unicorns</a:t>
            </a:r>
            <a:r>
              <a:rPr lang="en" sz="1500"/>
              <a:t>: Khan suggests that AI empowers individuals to create highly valuable businesses, potentially disrupting traditional startup models.</a:t>
            </a:r>
            <a:endParaRPr sz="1500"/>
          </a:p>
          <a:p>
            <a:pPr indent="-323850" lvl="0" marL="457200" rtl="0" algn="l">
              <a:spcBef>
                <a:spcPts val="0"/>
              </a:spcBef>
              <a:spcAft>
                <a:spcPts val="0"/>
              </a:spcAft>
              <a:buSzPts val="1500"/>
              <a:buAutoNum type="arabicPeriod"/>
            </a:pPr>
            <a:r>
              <a:rPr b="1" lang="en" sz="1500">
                <a:solidFill>
                  <a:schemeClr val="dk2"/>
                </a:solidFill>
              </a:rPr>
              <a:t>Audacious Leadership in the AI Era</a:t>
            </a:r>
            <a:r>
              <a:rPr lang="en" sz="1500"/>
              <a:t>: The need for bold and forward-thinking leadership is highlighted as essential for navigating the complexities and opportunities of the AI revolution.</a:t>
            </a:r>
            <a:endParaRPr sz="15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Heebo"/>
                <a:ea typeface="Heebo"/>
                <a:cs typeface="Heebo"/>
                <a:sym typeface="Heebo"/>
              </a:rPr>
              <a:t>Most Important Ideas and Facts</a:t>
            </a:r>
            <a:endParaRPr sz="4400"/>
          </a:p>
        </p:txBody>
      </p:sp>
      <p:sp>
        <p:nvSpPr>
          <p:cNvPr id="899" name="Google Shape;899;p117"/>
          <p:cNvSpPr txBox="1"/>
          <p:nvPr>
            <p:ph idx="1" type="body"/>
          </p:nvPr>
        </p:nvSpPr>
        <p:spPr>
          <a:xfrm>
            <a:off x="720000" y="987152"/>
            <a:ext cx="77040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b="1" lang="en" sz="1500">
                <a:solidFill>
                  <a:schemeClr val="dk2"/>
                </a:solidFill>
              </a:rPr>
              <a:t>AI's Impact on Global GDP</a:t>
            </a:r>
            <a:r>
              <a:rPr lang="en" sz="1500"/>
              <a:t>: AI is projected to add $15.7 trillion to the global GDP by 2030, underscoring its potential economic significance (Source: Gartner).</a:t>
            </a:r>
            <a:endParaRPr sz="1500"/>
          </a:p>
          <a:p>
            <a:pPr indent="-323850" lvl="0" marL="457200" rtl="0" algn="l">
              <a:spcBef>
                <a:spcPts val="0"/>
              </a:spcBef>
              <a:spcAft>
                <a:spcPts val="0"/>
              </a:spcAft>
              <a:buSzPts val="1500"/>
              <a:buAutoNum type="arabicPeriod"/>
            </a:pPr>
            <a:r>
              <a:rPr b="1" lang="en" sz="1500">
                <a:solidFill>
                  <a:schemeClr val="dk2"/>
                </a:solidFill>
              </a:rPr>
              <a:t>Two Fundamental Scaling Laws in AI</a:t>
            </a:r>
            <a:r>
              <a:rPr lang="en" sz="1500"/>
              <a:t>: Intelligence in AI models is directly correlated with computational power, leading to a shift towards inference clouds for handling massive datasets and complex computations.</a:t>
            </a:r>
            <a:endParaRPr sz="1500"/>
          </a:p>
          <a:p>
            <a:pPr indent="-323850" lvl="0" marL="457200" rtl="0" algn="l">
              <a:spcBef>
                <a:spcPts val="0"/>
              </a:spcBef>
              <a:spcAft>
                <a:spcPts val="0"/>
              </a:spcAft>
              <a:buSzPts val="1500"/>
              <a:buAutoNum type="arabicPeriod"/>
            </a:pPr>
            <a:r>
              <a:rPr b="1" lang="en" sz="1500">
                <a:solidFill>
                  <a:schemeClr val="dk2"/>
                </a:solidFill>
              </a:rPr>
              <a:t>Levels of AI Development</a:t>
            </a:r>
            <a:r>
              <a:rPr lang="en" sz="1500"/>
              <a:t>: The presentation outlines a hierarchy of AI capabilities, ranging from frontier chatbots and LLMs to reasoners, agentic AI, innovators, and ultimately AI systems capable of managing entire organizations.</a:t>
            </a:r>
            <a:endParaRPr sz="1500"/>
          </a:p>
          <a:p>
            <a:pPr indent="-323850" lvl="0" marL="457200" rtl="0" algn="l">
              <a:spcBef>
                <a:spcPts val="0"/>
              </a:spcBef>
              <a:spcAft>
                <a:spcPts val="0"/>
              </a:spcAft>
              <a:buSzPts val="1500"/>
              <a:buAutoNum type="arabicPeriod"/>
            </a:pPr>
            <a:r>
              <a:rPr b="1" lang="en" sz="1500">
                <a:solidFill>
                  <a:schemeClr val="dk2"/>
                </a:solidFill>
              </a:rPr>
              <a:t>Agentic AI Development Stack</a:t>
            </a:r>
            <a:r>
              <a:rPr lang="en" sz="1500"/>
              <a:t>: A detailed breakdown of the technology stack required for building agentic AI systems is presented, encompassing knowledge engines, AI core interfaces, agents, deployment tools, UI frameworks, and monitoring solutions.</a:t>
            </a:r>
            <a:endParaRPr sz="1500"/>
          </a:p>
          <a:p>
            <a:pPr indent="-323850" lvl="0" marL="457200" rtl="0" algn="l">
              <a:spcBef>
                <a:spcPts val="0"/>
              </a:spcBef>
              <a:spcAft>
                <a:spcPts val="0"/>
              </a:spcAft>
              <a:buSzPts val="1500"/>
              <a:buAutoNum type="arabicPeriod"/>
            </a:pPr>
            <a:r>
              <a:rPr b="1" lang="en" sz="1500">
                <a:solidFill>
                  <a:schemeClr val="dk2"/>
                </a:solidFill>
              </a:rPr>
              <a:t>Speed and Agility for AI Engineers</a:t>
            </a:r>
            <a:r>
              <a:rPr lang="en" sz="1500"/>
              <a:t>: The rapid pace of AI development necessitates agility and a strong understanding of modern tools and techniques.</a:t>
            </a:r>
            <a:endParaRPr sz="15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18"/>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Heebo"/>
                <a:ea typeface="Heebo"/>
                <a:cs typeface="Heebo"/>
                <a:sym typeface="Heebo"/>
              </a:rPr>
              <a:t>Notable Quotes</a:t>
            </a:r>
            <a:endParaRPr sz="4500"/>
          </a:p>
        </p:txBody>
      </p:sp>
      <p:sp>
        <p:nvSpPr>
          <p:cNvPr id="905" name="Google Shape;905;p118"/>
          <p:cNvSpPr txBox="1"/>
          <p:nvPr>
            <p:ph idx="1" type="body"/>
          </p:nvPr>
        </p:nvSpPr>
        <p:spPr>
          <a:xfrm>
            <a:off x="720000" y="910950"/>
            <a:ext cx="7704000" cy="3902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a:t>"</a:t>
            </a:r>
            <a:r>
              <a:rPr b="1" lang="en" sz="1700">
                <a:solidFill>
                  <a:schemeClr val="dk2"/>
                </a:solidFill>
              </a:rPr>
              <a:t>AI Thinks Like Our Brains!</a:t>
            </a:r>
            <a:r>
              <a:rPr lang="en" sz="1700"/>
              <a:t> AI uses Neural Networks to think. Just like our brains have lots of tiny cells talking to each other, neural networks are like tiny computer helpers working together."</a:t>
            </a:r>
            <a:endParaRPr sz="1700"/>
          </a:p>
          <a:p>
            <a:pPr indent="-336550" lvl="0" marL="457200" rtl="0" algn="l">
              <a:spcBef>
                <a:spcPts val="0"/>
              </a:spcBef>
              <a:spcAft>
                <a:spcPts val="0"/>
              </a:spcAft>
              <a:buSzPts val="1700"/>
              <a:buAutoNum type="arabicPeriod"/>
            </a:pPr>
            <a:r>
              <a:rPr lang="en" sz="1700"/>
              <a:t>"</a:t>
            </a:r>
            <a:r>
              <a:rPr b="1" lang="en" sz="1700">
                <a:solidFill>
                  <a:schemeClr val="dk2"/>
                </a:solidFill>
              </a:rPr>
              <a:t>Inference is like putting AI’s knowledge to work – generating answers, helping with tasks, and providing assistance instantly!</a:t>
            </a:r>
            <a:r>
              <a:rPr lang="en" sz="1700"/>
              <a:t>"</a:t>
            </a:r>
            <a:endParaRPr sz="1700"/>
          </a:p>
          <a:p>
            <a:pPr indent="-336550" lvl="0" marL="457200" rtl="0" algn="l">
              <a:spcBef>
                <a:spcPts val="0"/>
              </a:spcBef>
              <a:spcAft>
                <a:spcPts val="0"/>
              </a:spcAft>
              <a:buSzPts val="1700"/>
              <a:buAutoNum type="arabicPeriod"/>
            </a:pPr>
            <a:r>
              <a:rPr lang="en" sz="1700"/>
              <a:t>"</a:t>
            </a:r>
            <a:r>
              <a:rPr b="1" lang="en" sz="1700">
                <a:solidFill>
                  <a:schemeClr val="dk2"/>
                </a:solidFill>
              </a:rPr>
              <a:t>The Mantra of AI or die is real and certainly companies and countries that do not engage will die</a:t>
            </a:r>
            <a:r>
              <a:rPr lang="en" sz="1700"/>
              <a:t>."</a:t>
            </a:r>
            <a:endParaRPr sz="1700"/>
          </a:p>
          <a:p>
            <a:pPr indent="-336550" lvl="0" marL="457200" rtl="0" algn="l">
              <a:spcBef>
                <a:spcPts val="0"/>
              </a:spcBef>
              <a:spcAft>
                <a:spcPts val="0"/>
              </a:spcAft>
              <a:buSzPts val="1700"/>
              <a:buAutoNum type="arabicPeriod"/>
            </a:pPr>
            <a:r>
              <a:rPr lang="en" sz="1700"/>
              <a:t>"</a:t>
            </a:r>
            <a:r>
              <a:rPr b="1" lang="en" sz="1700">
                <a:solidFill>
                  <a:schemeClr val="dk2"/>
                </a:solidFill>
              </a:rPr>
              <a:t>Think of agents as the new apps for an AI-powered world</a:t>
            </a:r>
            <a:r>
              <a:rPr lang="en" sz="1700"/>
              <a:t>. Every organization will have a constellation of agents. They will work on behalf of an individual, team, or function to execute and orchestrate business processes."</a:t>
            </a:r>
            <a:endParaRPr sz="1700"/>
          </a:p>
          <a:p>
            <a:pPr indent="-336550" lvl="0" marL="457200" rtl="0" algn="l">
              <a:spcBef>
                <a:spcPts val="0"/>
              </a:spcBef>
              <a:spcAft>
                <a:spcPts val="0"/>
              </a:spcAft>
              <a:buSzPts val="1700"/>
              <a:buAutoNum type="arabicPeriod"/>
            </a:pPr>
            <a:r>
              <a:rPr lang="en" sz="1700"/>
              <a:t>"</a:t>
            </a:r>
            <a:r>
              <a:rPr b="1" lang="en" sz="1700">
                <a:solidFill>
                  <a:schemeClr val="dk2"/>
                </a:solidFill>
              </a:rPr>
              <a:t>We are currently living through what many have begun to call the Artificial Intelligence (AI) Revolution</a:t>
            </a:r>
            <a:r>
              <a:rPr lang="en" sz="1700"/>
              <a:t>."</a:t>
            </a:r>
            <a:endParaRPr sz="1700"/>
          </a:p>
          <a:p>
            <a:pPr indent="-336550" lvl="0" marL="457200" rtl="0" algn="l">
              <a:spcBef>
                <a:spcPts val="0"/>
              </a:spcBef>
              <a:spcAft>
                <a:spcPts val="0"/>
              </a:spcAft>
              <a:buSzPts val="1700"/>
              <a:buAutoNum type="arabicPeriod"/>
            </a:pPr>
            <a:r>
              <a:rPr lang="en" sz="1700"/>
              <a:t>"</a:t>
            </a:r>
            <a:r>
              <a:rPr b="1" lang="en" sz="1700">
                <a:solidFill>
                  <a:schemeClr val="dk2"/>
                </a:solidFill>
              </a:rPr>
              <a:t>We’re suddenly in a moment where it’s time to rethink everything</a:t>
            </a:r>
            <a:r>
              <a:rPr lang="en" sz="1700"/>
              <a:t>’</a:t>
            </a:r>
            <a:endParaRPr sz="17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1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Agentic AI Quiz</a:t>
            </a:r>
            <a:endParaRPr/>
          </a:p>
        </p:txBody>
      </p:sp>
      <p:sp>
        <p:nvSpPr>
          <p:cNvPr id="911" name="Google Shape;911;p119"/>
          <p:cNvSpPr txBox="1"/>
          <p:nvPr>
            <p:ph idx="1" type="body"/>
          </p:nvPr>
        </p:nvSpPr>
        <p:spPr>
          <a:xfrm>
            <a:off x="720000" y="987150"/>
            <a:ext cx="7704000" cy="3872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What role do neural networks play in AI, and how do they function?</a:t>
            </a:r>
            <a:endParaRPr sz="1500"/>
          </a:p>
          <a:p>
            <a:pPr indent="-323850" lvl="0" marL="457200" rtl="0" algn="l">
              <a:spcBef>
                <a:spcPts val="0"/>
              </a:spcBef>
              <a:spcAft>
                <a:spcPts val="0"/>
              </a:spcAft>
              <a:buSzPts val="1500"/>
              <a:buAutoNum type="arabicPeriod"/>
            </a:pPr>
            <a:r>
              <a:rPr lang="en" sz="1500"/>
              <a:t>Explain the significance of GPUs in AI processing and contrast them with CPUs.</a:t>
            </a:r>
            <a:endParaRPr sz="1500"/>
          </a:p>
          <a:p>
            <a:pPr indent="-323850" lvl="0" marL="457200" rtl="0" algn="l">
              <a:spcBef>
                <a:spcPts val="0"/>
              </a:spcBef>
              <a:spcAft>
                <a:spcPts val="0"/>
              </a:spcAft>
              <a:buSzPts val="1500"/>
              <a:buAutoNum type="arabicPeriod"/>
            </a:pPr>
            <a:r>
              <a:rPr lang="en" sz="1500"/>
              <a:t>How do transformers contribute to AI's ability to understand and generate human-like text?</a:t>
            </a:r>
            <a:endParaRPr sz="1500"/>
          </a:p>
          <a:p>
            <a:pPr indent="-323850" lvl="0" marL="457200" rtl="0" algn="l">
              <a:spcBef>
                <a:spcPts val="0"/>
              </a:spcBef>
              <a:spcAft>
                <a:spcPts val="0"/>
              </a:spcAft>
              <a:buSzPts val="1500"/>
              <a:buAutoNum type="arabicPeriod"/>
            </a:pPr>
            <a:r>
              <a:rPr lang="en" sz="1500"/>
              <a:t>Describe the two main steps in the AI model lifecycle, outlining their purpose and key characteristics.</a:t>
            </a:r>
            <a:endParaRPr sz="1500"/>
          </a:p>
          <a:p>
            <a:pPr indent="-323850" lvl="0" marL="457200" rtl="0" algn="l">
              <a:spcBef>
                <a:spcPts val="0"/>
              </a:spcBef>
              <a:spcAft>
                <a:spcPts val="0"/>
              </a:spcAft>
              <a:buSzPts val="1500"/>
              <a:buAutoNum type="arabicPeriod"/>
            </a:pPr>
            <a:r>
              <a:rPr lang="en" sz="1500"/>
              <a:t>What is the 'AI or Die' mantra, and what does it imply for companies and countries?</a:t>
            </a:r>
            <a:endParaRPr sz="1500"/>
          </a:p>
          <a:p>
            <a:pPr indent="-323850" lvl="0" marL="457200" rtl="0" algn="l">
              <a:spcBef>
                <a:spcPts val="0"/>
              </a:spcBef>
              <a:spcAft>
                <a:spcPts val="0"/>
              </a:spcAft>
              <a:buSzPts val="1500"/>
              <a:buAutoNum type="arabicPeriod"/>
            </a:pPr>
            <a:r>
              <a:rPr lang="en" sz="1500"/>
              <a:t>Differentiate between frontier LLMs and the OpenAI o1 model, highlighting their key features.</a:t>
            </a:r>
            <a:endParaRPr sz="1500"/>
          </a:p>
          <a:p>
            <a:pPr indent="-323850" lvl="0" marL="457200" rtl="0" algn="l">
              <a:spcBef>
                <a:spcPts val="0"/>
              </a:spcBef>
              <a:spcAft>
                <a:spcPts val="0"/>
              </a:spcAft>
              <a:buSzPts val="1500"/>
              <a:buAutoNum type="arabicPeriod"/>
            </a:pPr>
            <a:r>
              <a:rPr lang="en" sz="1500"/>
              <a:t>What defines Agentic AI, and how do software agents differ from physical agents?</a:t>
            </a:r>
            <a:endParaRPr sz="1500"/>
          </a:p>
          <a:p>
            <a:pPr indent="-323850" lvl="0" marL="457200" rtl="0" algn="l">
              <a:spcBef>
                <a:spcPts val="0"/>
              </a:spcBef>
              <a:spcAft>
                <a:spcPts val="0"/>
              </a:spcAft>
              <a:buSzPts val="1500"/>
              <a:buAutoNum type="arabicPeriod"/>
            </a:pPr>
            <a:r>
              <a:rPr lang="en" sz="1500"/>
              <a:t>Explain the concept of Hybrid UI for AI, and how it combines different user interface elements.</a:t>
            </a:r>
            <a:endParaRPr sz="1500"/>
          </a:p>
          <a:p>
            <a:pPr indent="-323850" lvl="0" marL="457200" rtl="0" algn="l">
              <a:spcBef>
                <a:spcPts val="0"/>
              </a:spcBef>
              <a:spcAft>
                <a:spcPts val="0"/>
              </a:spcAft>
              <a:buSzPts val="1500"/>
              <a:buAutoNum type="arabicPeriod"/>
            </a:pPr>
            <a:r>
              <a:rPr lang="en" sz="1500"/>
              <a:t>Define an API and its role in software communication, providing a real-world analogy.</a:t>
            </a:r>
            <a:endParaRPr sz="1500"/>
          </a:p>
          <a:p>
            <a:pPr indent="-323850" lvl="0" marL="457200" rtl="0" algn="l">
              <a:spcBef>
                <a:spcPts val="0"/>
              </a:spcBef>
              <a:spcAft>
                <a:spcPts val="0"/>
              </a:spcAft>
              <a:buSzPts val="1500"/>
              <a:buAutoNum type="arabicPeriod"/>
            </a:pPr>
            <a:r>
              <a:rPr lang="en" sz="1500"/>
              <a:t>Describe the API-AI-Cloud nexus and its significance in generative AI application development.</a:t>
            </a:r>
            <a:endParaRPr sz="15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Questions</a:t>
            </a:r>
            <a:endParaRPr/>
          </a:p>
        </p:txBody>
      </p:sp>
      <p:sp>
        <p:nvSpPr>
          <p:cNvPr id="917" name="Google Shape;917;p120"/>
          <p:cNvSpPr txBox="1"/>
          <p:nvPr>
            <p:ph idx="1" type="body"/>
          </p:nvPr>
        </p:nvSpPr>
        <p:spPr>
          <a:xfrm>
            <a:off x="720000" y="1063350"/>
            <a:ext cx="7704000" cy="3785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a:t>Discuss the potential impact of Agentic AI on various industries and aspects of human life, considering both the benefits and risks.</a:t>
            </a:r>
            <a:endParaRPr sz="1700"/>
          </a:p>
          <a:p>
            <a:pPr indent="-336550" lvl="0" marL="457200" rtl="0" algn="l">
              <a:spcBef>
                <a:spcPts val="0"/>
              </a:spcBef>
              <a:spcAft>
                <a:spcPts val="0"/>
              </a:spcAft>
              <a:buSzPts val="1700"/>
              <a:buAutoNum type="arabicPeriod"/>
            </a:pPr>
            <a:r>
              <a:rPr lang="en" sz="1700"/>
              <a:t>Analyse the ethical considerations surrounding the development and deployment of AI, particularly in relation to bias, privacy, and job displacement.</a:t>
            </a:r>
            <a:endParaRPr sz="1700"/>
          </a:p>
          <a:p>
            <a:pPr indent="-336550" lvl="0" marL="457200" rtl="0" algn="l">
              <a:spcBef>
                <a:spcPts val="0"/>
              </a:spcBef>
              <a:spcAft>
                <a:spcPts val="0"/>
              </a:spcAft>
              <a:buSzPts val="1700"/>
              <a:buAutoNum type="arabicPeriod"/>
            </a:pPr>
            <a:r>
              <a:rPr lang="en" sz="1700"/>
              <a:t>Evaluate the role of government regulation and international cooperation in shaping the future of AI, ensuring responsible innovation and equitable access.</a:t>
            </a:r>
            <a:endParaRPr sz="1700"/>
          </a:p>
          <a:p>
            <a:pPr indent="-336550" lvl="0" marL="457200" rtl="0" algn="l">
              <a:spcBef>
                <a:spcPts val="0"/>
              </a:spcBef>
              <a:spcAft>
                <a:spcPts val="0"/>
              </a:spcAft>
              <a:buSzPts val="1700"/>
              <a:buAutoNum type="arabicPeriod"/>
            </a:pPr>
            <a:r>
              <a:rPr lang="en" sz="1700"/>
              <a:t>Evaluate</a:t>
            </a:r>
            <a:r>
              <a:rPr lang="en" sz="1700"/>
              <a:t> the possibility of One-Person Unicorns, examining the implications for entrepreneurship and economic growth.</a:t>
            </a:r>
            <a:endParaRPr sz="1700"/>
          </a:p>
          <a:p>
            <a:pPr indent="-336550" lvl="0" marL="457200" rtl="0" algn="l">
              <a:spcBef>
                <a:spcPts val="0"/>
              </a:spcBef>
              <a:spcAft>
                <a:spcPts val="0"/>
              </a:spcAft>
              <a:buSzPts val="1700"/>
              <a:buAutoNum type="arabicPeriod"/>
            </a:pPr>
            <a:r>
              <a:rPr lang="en" sz="1700"/>
              <a:t>Critically assess the claim that we are living through an 'AI Revolution'. How does the current AI landscape compare to previous technological revolutions, and what are the potential long-term consequences for humanity?</a:t>
            </a:r>
            <a:endParaRPr sz="17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21"/>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a:t>
            </a:r>
            <a:endParaRPr/>
          </a:p>
        </p:txBody>
      </p:sp>
      <p:sp>
        <p:nvSpPr>
          <p:cNvPr id="923" name="Google Shape;923;p121"/>
          <p:cNvSpPr txBox="1"/>
          <p:nvPr>
            <p:ph idx="1" type="body"/>
          </p:nvPr>
        </p:nvSpPr>
        <p:spPr>
          <a:xfrm>
            <a:off x="720000" y="910950"/>
            <a:ext cx="7704000" cy="40896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sz="2100"/>
              <a:t>The pace of AI development is accelerating, leading to increasingly sophisticated and capable systems.</a:t>
            </a:r>
            <a:endParaRPr sz="2100"/>
          </a:p>
          <a:p>
            <a:pPr indent="-361950" lvl="0" marL="457200" rtl="0" algn="l">
              <a:spcBef>
                <a:spcPts val="0"/>
              </a:spcBef>
              <a:spcAft>
                <a:spcPts val="0"/>
              </a:spcAft>
              <a:buSzPts val="2100"/>
              <a:buAutoNum type="arabicPeriod"/>
            </a:pPr>
            <a:r>
              <a:rPr lang="en" sz="2100"/>
              <a:t>Agentic AI, with its autonomous decision-making abilities, represents a significant leap forward.</a:t>
            </a:r>
            <a:endParaRPr sz="2100"/>
          </a:p>
          <a:p>
            <a:pPr indent="-361950" lvl="0" marL="457200" rtl="0" algn="l">
              <a:spcBef>
                <a:spcPts val="0"/>
              </a:spcBef>
              <a:spcAft>
                <a:spcPts val="0"/>
              </a:spcAft>
              <a:buSzPts val="2100"/>
              <a:buAutoNum type="arabicPeriod"/>
            </a:pPr>
            <a:r>
              <a:rPr lang="en" sz="2100"/>
              <a:t>This technology has profound implications for businesses, economies, and global power structures.</a:t>
            </a:r>
            <a:endParaRPr sz="2100"/>
          </a:p>
          <a:p>
            <a:pPr indent="-361950" lvl="0" marL="457200" rtl="0" algn="l">
              <a:spcBef>
                <a:spcPts val="0"/>
              </a:spcBef>
              <a:spcAft>
                <a:spcPts val="0"/>
              </a:spcAft>
              <a:buSzPts val="2100"/>
              <a:buAutoNum type="arabicPeriod"/>
            </a:pPr>
            <a:r>
              <a:rPr lang="en" sz="2100"/>
              <a:t>Leaders need to be bold and adaptable to harness the opportunities and navigate the challenges of the AI revolution.</a:t>
            </a:r>
            <a:endParaRPr sz="2100"/>
          </a:p>
          <a:p>
            <a:pPr indent="-361950" lvl="0" marL="457200" rtl="0" algn="l">
              <a:spcBef>
                <a:spcPts val="0"/>
              </a:spcBef>
              <a:spcAft>
                <a:spcPts val="0"/>
              </a:spcAft>
              <a:buSzPts val="2100"/>
              <a:buAutoNum type="arabicPeriod"/>
            </a:pPr>
            <a:r>
              <a:rPr lang="en" sz="2100"/>
              <a:t>Understanding the technical building blocks of Agentic AI is crucial for individuals and organisations aiming to stay ahead of the curve.</a:t>
            </a:r>
            <a:endParaRPr sz="21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2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to Action</a:t>
            </a:r>
            <a:endParaRPr/>
          </a:p>
        </p:txBody>
      </p:sp>
      <p:sp>
        <p:nvSpPr>
          <p:cNvPr id="929" name="Google Shape;929;p122"/>
          <p:cNvSpPr txBox="1"/>
          <p:nvPr>
            <p:ph idx="1" type="body"/>
          </p:nvPr>
        </p:nvSpPr>
        <p:spPr>
          <a:xfrm>
            <a:off x="720000" y="1063350"/>
            <a:ext cx="7704000" cy="38403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a:pPr>
            <a:r>
              <a:rPr b="1" lang="en" sz="2700">
                <a:solidFill>
                  <a:schemeClr val="dk2"/>
                </a:solidFill>
              </a:rPr>
              <a:t>Embrace the opportunities</a:t>
            </a:r>
            <a:r>
              <a:rPr lang="en" sz="2700"/>
              <a:t> presented by AI and actively engage in its development and application.</a:t>
            </a:r>
            <a:endParaRPr sz="2700"/>
          </a:p>
          <a:p>
            <a:pPr indent="-400050" lvl="0" marL="457200" rtl="0" algn="l">
              <a:spcBef>
                <a:spcPts val="0"/>
              </a:spcBef>
              <a:spcAft>
                <a:spcPts val="0"/>
              </a:spcAft>
              <a:buSzPts val="2700"/>
              <a:buAutoNum type="arabicPeriod"/>
            </a:pPr>
            <a:r>
              <a:rPr b="1" lang="en" sz="2700">
                <a:solidFill>
                  <a:schemeClr val="dk2"/>
                </a:solidFill>
              </a:rPr>
              <a:t>Cultivate audacious leadership</a:t>
            </a:r>
            <a:r>
              <a:rPr lang="en" sz="2700"/>
              <a:t> to navigate the transformative potential of AI effectively.</a:t>
            </a:r>
            <a:endParaRPr sz="2700"/>
          </a:p>
          <a:p>
            <a:pPr indent="-400050" lvl="0" marL="457200" rtl="0" algn="l">
              <a:spcBef>
                <a:spcPts val="0"/>
              </a:spcBef>
              <a:spcAft>
                <a:spcPts val="0"/>
              </a:spcAft>
              <a:buSzPts val="2700"/>
              <a:buAutoNum type="arabicPeriod"/>
            </a:pPr>
            <a:r>
              <a:rPr b="1" lang="en" sz="2700">
                <a:solidFill>
                  <a:schemeClr val="dk2"/>
                </a:solidFill>
              </a:rPr>
              <a:t>Foster collaboration and knowledge sharing</a:t>
            </a:r>
            <a:r>
              <a:rPr lang="en" sz="2700"/>
              <a:t> within the AI community to accelerate progress and ensure responsible AI development.</a:t>
            </a:r>
            <a:endParaRPr sz="27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3"/>
          <p:cNvSpPr txBox="1"/>
          <p:nvPr>
            <p:ph type="title"/>
          </p:nvPr>
        </p:nvSpPr>
        <p:spPr>
          <a:xfrm>
            <a:off x="1818925" y="11700"/>
            <a:ext cx="55977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Presentation Discussion Podcast</a:t>
            </a:r>
            <a:endParaRPr sz="4700"/>
          </a:p>
        </p:txBody>
      </p:sp>
      <p:sp>
        <p:nvSpPr>
          <p:cNvPr id="935" name="Google Shape;935;p123"/>
          <p:cNvSpPr txBox="1"/>
          <p:nvPr/>
        </p:nvSpPr>
        <p:spPr>
          <a:xfrm>
            <a:off x="1893050" y="1991500"/>
            <a:ext cx="559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https://notebooklm.google.com/notebook/7da48509-03b0-4c7d-8987-9f8952d786e2/audio</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Note that you make change the speed of playback.</a:t>
            </a:r>
            <a:endParaRPr>
              <a:solidFill>
                <a:schemeClr val="dk1"/>
              </a:solidFill>
            </a:endParaRPr>
          </a:p>
        </p:txBody>
      </p:sp>
      <p:pic>
        <p:nvPicPr>
          <p:cNvPr id="936" name="Google Shape;936;p123"/>
          <p:cNvPicPr preferRelativeResize="0"/>
          <p:nvPr/>
        </p:nvPicPr>
        <p:blipFill>
          <a:blip r:embed="rId4">
            <a:alphaModFix/>
          </a:blip>
          <a:stretch>
            <a:fillRect/>
          </a:stretch>
        </p:blipFill>
        <p:spPr>
          <a:xfrm>
            <a:off x="3614350" y="3051400"/>
            <a:ext cx="1787300" cy="1787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24"/>
          <p:cNvSpPr txBox="1"/>
          <p:nvPr>
            <p:ph type="title"/>
          </p:nvPr>
        </p:nvSpPr>
        <p:spPr>
          <a:xfrm>
            <a:off x="1126925" y="528050"/>
            <a:ext cx="6648000" cy="102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900"/>
              <a:t>Detailed Syllabus</a:t>
            </a:r>
            <a:endParaRPr sz="4900"/>
          </a:p>
        </p:txBody>
      </p:sp>
      <p:sp>
        <p:nvSpPr>
          <p:cNvPr id="942" name="Google Shape;942;p124"/>
          <p:cNvSpPr txBox="1"/>
          <p:nvPr>
            <p:ph idx="1" type="subTitle"/>
          </p:nvPr>
        </p:nvSpPr>
        <p:spPr>
          <a:xfrm>
            <a:off x="2135550" y="36869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u="sng">
                <a:solidFill>
                  <a:schemeClr val="hlink"/>
                </a:solidFill>
                <a:hlinkClick r:id="rId3"/>
              </a:rPr>
              <a:t>http://bit.ly/3CpZtTY</a:t>
            </a:r>
            <a:r>
              <a:rPr lang="en" sz="3500"/>
              <a:t> </a:t>
            </a:r>
            <a:endParaRPr sz="3500"/>
          </a:p>
        </p:txBody>
      </p:sp>
      <p:pic>
        <p:nvPicPr>
          <p:cNvPr id="943" name="Google Shape;943;p124"/>
          <p:cNvPicPr preferRelativeResize="0"/>
          <p:nvPr/>
        </p:nvPicPr>
        <p:blipFill>
          <a:blip r:embed="rId4">
            <a:alphaModFix/>
          </a:blip>
          <a:stretch>
            <a:fillRect/>
          </a:stretch>
        </p:blipFill>
        <p:spPr>
          <a:xfrm>
            <a:off x="3535550" y="1779950"/>
            <a:ext cx="1830750" cy="18307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5"/>
          <p:cNvSpPr txBox="1"/>
          <p:nvPr>
            <p:ph type="title"/>
          </p:nvPr>
        </p:nvSpPr>
        <p:spPr>
          <a:xfrm>
            <a:off x="2135550" y="-106300"/>
            <a:ext cx="4872900" cy="19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t>Whatsapp Channel:</a:t>
            </a:r>
            <a:endParaRPr sz="3900"/>
          </a:p>
          <a:p>
            <a:pPr indent="0" lvl="0" marL="0" rtl="0" algn="ctr">
              <a:spcBef>
                <a:spcPts val="0"/>
              </a:spcBef>
              <a:spcAft>
                <a:spcPts val="0"/>
              </a:spcAft>
              <a:buNone/>
            </a:pPr>
            <a:r>
              <a:rPr lang="en" sz="3900"/>
              <a:t>Latest News</a:t>
            </a:r>
            <a:endParaRPr sz="3900"/>
          </a:p>
        </p:txBody>
      </p:sp>
      <p:sp>
        <p:nvSpPr>
          <p:cNvPr id="949" name="Google Shape;949;p125"/>
          <p:cNvSpPr txBox="1"/>
          <p:nvPr>
            <p:ph idx="1" type="subTitle"/>
          </p:nvPr>
        </p:nvSpPr>
        <p:spPr>
          <a:xfrm>
            <a:off x="2135550" y="376310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u="sng">
                <a:solidFill>
                  <a:schemeClr val="hlink"/>
                </a:solidFill>
                <a:hlinkClick r:id="rId3"/>
              </a:rPr>
              <a:t>https://bit.ly/49werTR</a:t>
            </a:r>
            <a:r>
              <a:rPr lang="en" sz="3500"/>
              <a:t> </a:t>
            </a:r>
            <a:endParaRPr sz="3500"/>
          </a:p>
        </p:txBody>
      </p:sp>
      <p:pic>
        <p:nvPicPr>
          <p:cNvPr id="950" name="Google Shape;950;p125"/>
          <p:cNvPicPr preferRelativeResize="0"/>
          <p:nvPr/>
        </p:nvPicPr>
        <p:blipFill>
          <a:blip r:embed="rId4">
            <a:alphaModFix/>
          </a:blip>
          <a:stretch>
            <a:fillRect/>
          </a:stretch>
        </p:blipFill>
        <p:spPr>
          <a:xfrm>
            <a:off x="3696000" y="1858100"/>
            <a:ext cx="1830750" cy="1830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nerative AI Project Proposal by Slidesgo">
  <a:themeElements>
    <a:clrScheme name="Simple Light">
      <a:dk1>
        <a:srgbClr val="F5F5F5"/>
      </a:dk1>
      <a:lt1>
        <a:srgbClr val="000034"/>
      </a:lt1>
      <a:dk2>
        <a:srgbClr val="FFFF00"/>
      </a:dk2>
      <a:lt2>
        <a:srgbClr val="0FFCF4"/>
      </a:lt2>
      <a:accent1>
        <a:srgbClr val="BAFFFF"/>
      </a:accent1>
      <a:accent2>
        <a:srgbClr val="81B4F3"/>
      </a:accent2>
      <a:accent3>
        <a:srgbClr val="847DFB"/>
      </a:accent3>
      <a:accent4>
        <a:srgbClr val="C242F6"/>
      </a:accent4>
      <a:accent5>
        <a:srgbClr val="9C00B8"/>
      </a:accent5>
      <a:accent6>
        <a:srgbClr val="E06D19"/>
      </a:accent6>
      <a:hlink>
        <a:srgbClr val="F5F5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